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8.0.0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87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67" r:id="rId14"/>
    <p:sldId id="277" r:id="rId15"/>
    <p:sldId id="278" r:id="rId16"/>
    <p:sldId id="279" r:id="rId17"/>
    <p:sldId id="280" r:id="rId18"/>
    <p:sldId id="281" r:id="rId19"/>
    <p:sldId id="282" r:id="rId20"/>
    <p:sldId id="269" r:id="rId21"/>
    <p:sldId id="270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726" autoAdjust="0"/>
  </p:normalViewPr>
  <p:slideViewPr>
    <p:cSldViewPr>
      <p:cViewPr>
        <p:scale>
          <a:sx n="126" d="100"/>
          <a:sy n="126" d="100"/>
        </p:scale>
        <p:origin x="-11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48F026F2-35D9-4A9A-B212-162AC6F3759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D3D6D88-0A0B-4698-9055-5F6075C41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56EBC1A-CCAE-44DB-92B9-D73DD3B3C80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C02A0B54-1C0D-45A0-B790-7AC3CEA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98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1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0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8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3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4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99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4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52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02A0B54-1C0D-45A0-B790-7AC3CEA230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547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defPPr>
              <a:defRPr kern="1200" smtId="4294967295"/>
            </a:defPPr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defPPr>
              <a:defRPr kern="1200" smtId="4294967295"/>
            </a:defPPr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CBD08B-8AE5-417A-A09D-8AB02DA5660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363A14F8-A36C-4FD2-8C25-47D92E0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4842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defPPr>
              <a:defRPr kern="1200" smtId="4294967295"/>
            </a:defPPr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defPPr>
              <a:defRPr kern="1200" smtId="4294967295"/>
            </a:defPPr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defPPr>
              <a:defRPr kern="1200" smtId="4294967295"/>
            </a:defPPr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defPPr>
              <a:defRPr kern="1200" smtId="4294967295"/>
            </a:defPPr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defPPr>
              <a:defRPr kern="1200" smtId="4294967295"/>
            </a:defPPr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C784D5-4607-4744-9D9A-41180EF2DF5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793BD00-7D4D-413C-B94C-6B36A32C4A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/>
  <p:txStyles>
    <p:titleStyle>
      <a:defPPr>
        <a:defRPr kern="1200" smtId="4294967295"/>
      </a:defPPr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defPPr>
        <a:defRPr kern="1200" smtId="4294967295"/>
      </a:defPPr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0"/>
            <a:ext cx="7772400" cy="1470025"/>
          </a:xfrm>
        </p:spPr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MAXIMIZING RECOVERIES IN AUTOMOBILE ACCIDENT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93BD00-7D4D-413C-B94C-6B36A32C4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3716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CONSIDERATIONS FROM THE PLAINTIFF’S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40560"/>
            <a:ext cx="7543800" cy="9144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r>
              <a:rPr lang="en-US" sz="2700">
                <a:solidFill>
                  <a:schemeClr val="tx1"/>
                </a:solidFill>
              </a:rPr>
              <a:t>Negotiate hospital bills, subrogation and liens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68DA84-E582-1040-9EE2-EEBA8A46A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976581"/>
            <a:ext cx="4775200" cy="30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6815"/>
      </p:ext>
    </p:extLst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6002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b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cap="all">
                <a:latin typeface="Cambria" panose="02040503050406030204" pitchFamily="18" charset="0"/>
                <a:ea typeface="Cambria" panose="02040503050406030204" pitchFamily="18" charset="0"/>
              </a:rPr>
              <a:t>FACTORS the defense CONSIDERs WHEN EVALUATING A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543800" cy="17526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>
                <a:solidFill>
                  <a:schemeClr val="tx1"/>
                </a:solidFill>
              </a:rPr>
              <a:t>Severity of Injuries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E5AFF1-18CA-3C48-AF27-7F8F06932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86100"/>
            <a:ext cx="422065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6002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b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cap="all">
                <a:latin typeface="Cambria" panose="02040503050406030204" pitchFamily="18" charset="0"/>
                <a:ea typeface="Cambria" panose="02040503050406030204" pitchFamily="18" charset="0"/>
              </a:rPr>
              <a:t>FACTORS the defense CONSIDERs WHEN EVALUATING A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543800" cy="1752600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>
                <a:solidFill>
                  <a:schemeClr val="tx1"/>
                </a:solidFill>
              </a:rPr>
              <a:t>Cost of Medical Bills</a:t>
            </a:r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DAB32D-9E4A-8A47-932A-3671B8F1E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1" y="2971800"/>
            <a:ext cx="6340058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26196"/>
      </p:ext>
    </p:extLst>
  </p:cSld>
  <p:clrMapOvr>
    <a:masterClrMapping/>
  </p:clrMapOvr>
  <p:transition spd="med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6002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b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cap="all">
                <a:latin typeface="Cambria" panose="02040503050406030204" pitchFamily="18" charset="0"/>
                <a:ea typeface="Cambria" panose="02040503050406030204" pitchFamily="18" charset="0"/>
              </a:rPr>
              <a:t>FACTORS the defense CONSIDERs WHEN EVALUATING A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543800" cy="1752600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>
                <a:solidFill>
                  <a:schemeClr val="tx1"/>
                </a:solidFill>
              </a:rPr>
              <a:t>Evidence of the Case </a:t>
            </a:r>
          </a:p>
          <a:p>
            <a:pPr marL="0" lv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02538F-BB95-AC4F-BDC8-03E47D245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82" y="2895600"/>
            <a:ext cx="38780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820"/>
      </p:ext>
    </p:extLst>
  </p:cSld>
  <p:clrMapOvr>
    <a:masterClrMapping/>
  </p:clrMapOvr>
  <p:transition spd="med">
    <p:pull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6002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b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cap="all">
                <a:latin typeface="Cambria" panose="02040503050406030204" pitchFamily="18" charset="0"/>
                <a:ea typeface="Cambria" panose="02040503050406030204" pitchFamily="18" charset="0"/>
              </a:rPr>
              <a:t>FACTORS the defense CONSIDERs WHEN EVALUATING A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543800" cy="1752600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>
                <a:solidFill>
                  <a:schemeClr val="tx1"/>
                </a:solidFill>
              </a:rPr>
              <a:t>The Plaintiff</a:t>
            </a:r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AC95D4-1306-CB46-9636-533ACCE35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087756"/>
            <a:ext cx="4495800" cy="28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5377"/>
      </p:ext>
    </p:extLst>
  </p:cSld>
  <p:clrMapOvr>
    <a:masterClrMapping/>
  </p:clrMapOvr>
  <p:transition spd="med">
    <p:pull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6002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b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cap="all">
                <a:latin typeface="Cambria" panose="02040503050406030204" pitchFamily="18" charset="0"/>
                <a:ea typeface="Cambria" panose="02040503050406030204" pitchFamily="18" charset="0"/>
              </a:rPr>
              <a:t>FACTORS the defense CONSIDERs WHEN EVALUATING A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543800" cy="1752600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>
                <a:solidFill>
                  <a:schemeClr val="tx1"/>
                </a:solidFill>
              </a:rPr>
              <a:t>Age and Health</a:t>
            </a:r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F3D0A3-F636-9146-BA5E-879E35BF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5" y="3276600"/>
            <a:ext cx="4603750" cy="25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1487"/>
      </p:ext>
    </p:extLst>
  </p:cSld>
  <p:clrMapOvr>
    <a:masterClrMapping/>
  </p:clrMapOvr>
  <p:transition spd="med">
    <p:pull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6002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b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cap="all">
                <a:latin typeface="Cambria" panose="02040503050406030204" pitchFamily="18" charset="0"/>
                <a:ea typeface="Cambria" panose="02040503050406030204" pitchFamily="18" charset="0"/>
              </a:rPr>
              <a:t>FACTORS the defense CONSIDERs WHEN EVALUATING A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543800" cy="1752600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>
                <a:solidFill>
                  <a:schemeClr val="tx1"/>
                </a:solidFill>
              </a:rPr>
              <a:t>Reputation Concerns</a:t>
            </a:r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3BE36F-EE7E-664E-8384-A2887C4DD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3048000"/>
            <a:ext cx="4381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30269"/>
      </p:ext>
    </p:extLst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6002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b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cap="all">
                <a:latin typeface="Cambria" panose="02040503050406030204" pitchFamily="18" charset="0"/>
                <a:ea typeface="Cambria" panose="02040503050406030204" pitchFamily="18" charset="0"/>
              </a:rPr>
              <a:t>FACTORS the defense CONSIDERs WHEN EVALUATING A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543800" cy="1752600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>
                <a:solidFill>
                  <a:schemeClr val="tx1"/>
                </a:solidFill>
              </a:rPr>
              <a:t>Legal Issues and Concerns</a:t>
            </a:r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70C823-2345-DE4F-8A45-264C3AF2A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00400"/>
            <a:ext cx="4572000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38946"/>
      </p:ext>
    </p:extLst>
  </p:cSld>
  <p:clrMapOvr>
    <a:masterClrMapping/>
  </p:clrMapOvr>
  <p:transition spd="med">
    <p:pull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34301" cy="5105400"/>
          </a:xfrm>
        </p:spPr>
        <p:txBody>
          <a:bodyPr>
            <a:normAutofit lnSpcReduction="10000"/>
          </a:bodyPr>
          <a:lstStyle>
            <a:defPPr>
              <a:defRPr kern="1200" smtId="4294967295"/>
            </a:def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80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Hard injury -- meaning a broken bone; head injury, joint injury, wounds, vertebrae injury, nerve damage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Medical expenses that are primarily for treatment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Medical treatment by a medical doctor, clinic, or hospital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Prescribed medication related to the injury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Long-term injury treatment period and Recovery Period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Permanent injury: scaring, stiffness, weakness, or loss of mobility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Physical or emotional distress resulting from the injury, and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Daily life disruptions -- missed school or training, missed vacation or recreation, canceled special event</a:t>
            </a:r>
          </a:p>
          <a:p>
            <a:pPr marL="457200" indent="-457200">
              <a:buFont typeface="+mj-lt"/>
              <a:buAutoNum type="arabicPeriod" startAt="5"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758C4D-A9C2-6F43-9D13-04C09BA0C26F}"/>
              </a:ext>
            </a:extLst>
          </p:cNvPr>
          <p:cNvSpPr txBox="1"/>
          <p:nvPr/>
        </p:nvSpPr>
        <p:spPr>
          <a:xfrm>
            <a:off x="304799" y="619035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3600">
                <a:latin typeface="Cambria" panose="02040503050406030204" pitchFamily="18" charset="0"/>
              </a:rPr>
              <a:t>FACTORS THAT INDICATE  A 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HIGHER MULTIPLIER MIGHT BE APPLIED </a:t>
            </a:r>
          </a:p>
        </p:txBody>
      </p:sp>
    </p:spTree>
    <p:extLst>
      <p:ext uri="{BB962C8B-B14F-4D97-AF65-F5344CB8AC3E}">
        <p14:creationId xmlns:p14="http://schemas.microsoft.com/office/powerpoint/2010/main" val="65094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41" y="2362200"/>
            <a:ext cx="7543800" cy="33147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00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Soft tissue injury -- such as sprain, strain, or bruise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A large part of your medical expenses are for diagnosis rather than for treatment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Medical treatment by non-M.D. providers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No medication has been prescribed in connection with your injury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Only brief medical treatment (a few visits to the doctor, for example)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A short recovery period for your injuries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No residual or permanent injury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</a:rPr>
              <a:t>No physical or emotional problems other than original injury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986CFE-8923-854C-B297-FDFFFC99B15D}"/>
              </a:ext>
            </a:extLst>
          </p:cNvPr>
          <p:cNvSpPr txBox="1"/>
          <p:nvPr/>
        </p:nvSpPr>
        <p:spPr>
          <a:xfrm>
            <a:off x="156241" y="381000"/>
            <a:ext cx="84505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3800"/>
              <a:t>FACTORS THAT INDICATE </a:t>
            </a:r>
          </a:p>
          <a:p>
            <a:pPr algn="ctr"/>
            <a:r>
              <a:rPr lang="en-US" sz="3800"/>
              <a:t>THAT A LOWER MULTIPLIER</a:t>
            </a:r>
          </a:p>
          <a:p>
            <a:pPr algn="ctr"/>
            <a:r>
              <a:rPr lang="en-US" sz="3800"/>
              <a:t> MAY BE APPLIED</a:t>
            </a:r>
          </a:p>
          <a:p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1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2289048" y="706972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CHUCK JAMES 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(PLAINTIFF’S PERSPECTIVE)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THE SERIOUS INJURY LAW GROUP, P.C.</a:t>
            </a:r>
          </a:p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418 Scott St.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Montgomery, AL 36104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334-832-1001 (phone)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334-832-1002 (fax)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chuck@seriouslawyers.com (email)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872" y="1905000"/>
            <a:ext cx="3578352" cy="220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68531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>
            <a:off x="2289048" y="70697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RODNEY DILLARD 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(DEFENDANT’S PERSPECTIVE)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FREIDMAN, DAZZIO, ZULANAS &amp; BOWLING, P.C.</a:t>
            </a:r>
          </a:p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3800 Corporate Woods Drive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Birmingham, Alabama 35242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 205-278-7000 (phone)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205-278-7001 (fax)</a:t>
            </a:r>
          </a:p>
          <a:p>
            <a:pPr algn="ctr"/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rdillard@friedman-lawyers.com (email)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544" y="2089079"/>
            <a:ext cx="594300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51752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3716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CONSIDERATIONS FROM THE PLAINTIFF’S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25908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z="2800"/>
              <a:t>Start with a thorough interview of client.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10E9CE-3FD5-D24F-8C6D-FA8D10176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46" y="3048000"/>
            <a:ext cx="355030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3716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CONSIDERATIONS FROM THE PLAINTIFF’S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2590800"/>
          </a:xfrm>
        </p:spPr>
        <p:txBody>
          <a:bodyPr/>
          <a:lstStyle>
            <a:defPPr>
              <a:defRPr kern="1200" smtId="4294967295"/>
            </a:defPPr>
          </a:lstStyle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67A070-9D1D-DE43-9B3A-04608A5ACB46}"/>
              </a:ext>
            </a:extLst>
          </p:cNvPr>
          <p:cNvSpPr txBox="1"/>
          <p:nvPr/>
        </p:nvSpPr>
        <p:spPr>
          <a:xfrm>
            <a:off x="767255" y="2209800"/>
            <a:ext cx="75385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/>
              <a:t>Conduct a complete investigation with photographs and video of all important</a:t>
            </a:r>
          </a:p>
          <a:p>
            <a:pPr>
              <a:buClr>
                <a:schemeClr val="accent1"/>
              </a:buClr>
            </a:pPr>
            <a:r>
              <a:rPr lang="en-US" sz="2800"/>
              <a:t>   elements in your case 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01A378-4000-3C4C-80F8-A806FB9AF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91" y="3657600"/>
            <a:ext cx="3625755" cy="22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3110"/>
      </p:ext>
    </p:extLst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3716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CONSIDERATIONS FROM THE PLAINTIFF’S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2590800"/>
          </a:xfrm>
        </p:spPr>
        <p:txBody>
          <a:bodyPr/>
          <a:lstStyle>
            <a:defPPr>
              <a:defRPr kern="1200" smtId="4294967295"/>
            </a:defPPr>
          </a:lstStyle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486FFF-2479-A442-A4A3-70CC792045F5}"/>
              </a:ext>
            </a:extLst>
          </p:cNvPr>
          <p:cNvSpPr txBox="1"/>
          <p:nvPr/>
        </p:nvSpPr>
        <p:spPr>
          <a:xfrm>
            <a:off x="762000" y="2050405"/>
            <a:ext cx="80746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/>
              <a:t>Make sure that the client receives appropriate and timely medical treatment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/>
              <a:t>Do not allow your client to release their medical records to the other party's insurance company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8340FC-6B39-474C-9114-166054C0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28" y="3983890"/>
            <a:ext cx="3139322" cy="20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5098"/>
      </p:ext>
    </p:extLst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3716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CONSIDERATIONS FROM THE PLAINTIFF’S PERSPECTIVE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C3A8C87-861A-7F4B-A2AC-201DC1152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5" y="3200400"/>
            <a:ext cx="4340290" cy="283565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F136C8-E894-5A44-9414-54EE560493F4}"/>
              </a:ext>
            </a:extLst>
          </p:cNvPr>
          <p:cNvSpPr txBox="1"/>
          <p:nvPr/>
        </p:nvSpPr>
        <p:spPr>
          <a:xfrm>
            <a:off x="762000" y="2197894"/>
            <a:ext cx="764183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/>
              <a:t>Ensure that the insurance company sets up a </a:t>
            </a:r>
          </a:p>
          <a:p>
            <a:pPr>
              <a:buClr>
                <a:schemeClr val="accent1"/>
              </a:buClr>
            </a:pPr>
            <a:r>
              <a:rPr lang="en-US" sz="2800"/>
              <a:t>   high reserve account</a:t>
            </a:r>
          </a:p>
          <a:p>
            <a:pPr>
              <a:buClr>
                <a:schemeClr val="accent1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8514"/>
      </p:ext>
    </p:extLst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2028"/>
            <a:ext cx="7543800" cy="13716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NSIDERATIONS FROM THE PLAINTIFF’S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3657600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z="2500">
                <a:solidFill>
                  <a:schemeClr val="tx1"/>
                </a:solidFill>
              </a:rPr>
              <a:t>Have the client keep a daily diary of their injuries</a:t>
            </a:r>
          </a:p>
          <a:p>
            <a:pPr lvl="0"/>
            <a:r>
              <a:rPr lang="en-US" sz="2600">
                <a:solidFill>
                  <a:schemeClr val="tx1"/>
                </a:solidFill>
              </a:rPr>
              <a:t>Know all your client’s damages </a:t>
            </a:r>
          </a:p>
          <a:p>
            <a:pPr lvl="0"/>
            <a:r>
              <a:rPr lang="en-US" sz="2600">
                <a:solidFill>
                  <a:schemeClr val="tx1"/>
                </a:solidFill>
              </a:rPr>
              <a:t>Keep all bills and receipts related to the accident</a:t>
            </a:r>
          </a:p>
          <a:p>
            <a:r>
              <a:rPr lang="en-US" sz="2600">
                <a:solidFill>
                  <a:schemeClr val="tx1"/>
                </a:solidFill>
              </a:rPr>
              <a:t>Make sure client remains under doctor's care until released</a:t>
            </a:r>
          </a:p>
          <a:p>
            <a:endParaRPr lang="en-US" sz="2600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263ED1-EBB9-A44A-A677-A99E25803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75100"/>
            <a:ext cx="310515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82869"/>
      </p:ext>
    </p:extLst>
  </p:cSld>
  <p:clrMapOvr>
    <a:masterClrMapping/>
  </p:clrMapOvr>
  <p:transition spd="med">
    <p:pull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3716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CONSIDERATIONS FROM THE PLAINTIFF’S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2590800"/>
          </a:xfrm>
        </p:spPr>
        <p:txBody>
          <a:bodyPr/>
          <a:lstStyle>
            <a:defPPr>
              <a:defRPr kern="1200" smtId="4294967295"/>
            </a:def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E7EDB4-0637-ED42-A334-5A11DE7FBCFF}"/>
              </a:ext>
            </a:extLst>
          </p:cNvPr>
          <p:cNvSpPr txBox="1"/>
          <p:nvPr/>
        </p:nvSpPr>
        <p:spPr>
          <a:xfrm>
            <a:off x="762000" y="1905000"/>
            <a:ext cx="824135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/>
              <a:t>Know your sources for insurance coverage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/>
              <a:t>If needed, send previous high jury verdicts from </a:t>
            </a:r>
          </a:p>
          <a:p>
            <a:pPr>
              <a:buClr>
                <a:schemeClr val="accent1"/>
              </a:buClr>
            </a:pPr>
            <a:r>
              <a:rPr lang="en-US" sz="2800"/>
              <a:t>   that venue.</a:t>
            </a:r>
          </a:p>
          <a:p>
            <a:pPr>
              <a:buClr>
                <a:schemeClr val="accent1"/>
              </a:buClr>
            </a:pPr>
            <a:endParaRPr lang="en-US" sz="280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6C980A-CE4F-DC46-B725-A93EB048F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2" y="3342561"/>
            <a:ext cx="4753436" cy="26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7563"/>
      </p:ext>
    </p:extLst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5.10.05"/>
  <p:tag name="AS_TITLE" val="Aspose.Slides for .NET 4.0"/>
  <p:tag name="AS_VERSION" val="15.8.0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NewsPrint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ardcover">
      <a:majorFont>
        <a:latin typeface="Book Antiqua"/>
        <a:ea typeface="Arial"/>
        <a:cs typeface="Arial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  <a:tileRect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>
  <Template>Newsprint</Template>
  <Manager/>
  <Company/>
  <PresentationFormat>On-screen Show (4:3)</PresentationFormat>
  <SharedDoc>0</SharedDoc>
  <Application>Aspose.Slides for .NET</Application>
  <AppVersion>15.0800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