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5.8.0.0-->
<p:presentation xmlns:r="http://schemas.openxmlformats.org/officeDocument/2006/relationships" xmlns:a="http://schemas.openxmlformats.org/drawingml/2006/main" xmlns:p="http://schemas.openxmlformats.org/presentationml/2006/main" removePersonalInfoOnSave="1" saveSubsetFonts="1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59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2" r:id="rId12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A7D"/>
    <a:srgbClr val="203E67"/>
    <a:srgbClr val="5384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8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330" y="-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tags" Target="tags/tag1.xml" /><Relationship Id="rId14" Type="http://schemas.openxmlformats.org/officeDocument/2006/relationships/presProps" Target="presProps.xml" /><Relationship Id="rId15" Type="http://schemas.openxmlformats.org/officeDocument/2006/relationships/viewProps" Target="viewProps.xml" /><Relationship Id="rId16" Type="http://schemas.openxmlformats.org/officeDocument/2006/relationships/theme" Target="theme/theme1.xml" /><Relationship Id="rId17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4756E698-6269-4256-8A29-5E1A11701C3B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E5FE8BC7-BDB1-4037-B1D6-DC2C16B6D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9300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99884C6D-0D6F-4C84-BCFF-451B97132C7D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1BDBF252-F566-4049-9D32-652C4176E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0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BDBF252-F566-4049-9D32-652C4176E8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73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BDBF252-F566-4049-9D32-652C4176E8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1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BDBF252-F566-4049-9D32-652C4176E84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806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BDBF252-F566-4049-9D32-652C4176E84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61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BDBF252-F566-4049-9D32-652C4176E84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840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BDBF252-F566-4049-9D32-652C4176E84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3344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BDBF252-F566-4049-9D32-652C4176E84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579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BDBF252-F566-4049-9D32-652C4176E84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17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BDBF252-F566-4049-9D32-652C4176E84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84604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defPPr>
              <a:defRPr kern="1200" smtId="4294967295"/>
            </a:defPPr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defPPr>
              <a:defRPr kern="1200" smtId="4294967295"/>
            </a:defPPr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4D18B729-B21C-4CE0-B9F0-34427A8E1CBA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F4FF4C0-39D4-4947-A62D-9E481E2D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92258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4D18B729-B21C-4CE0-B9F0-34427A8E1CBA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F4FF4C0-39D4-4947-A62D-9E481E2D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62823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defPPr>
              <a:defRPr kern="1200" smtId="4294967295"/>
            </a:def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4D18B729-B21C-4CE0-B9F0-34427A8E1CBA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F4FF4C0-39D4-4947-A62D-9E481E2D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93887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4D18B729-B21C-4CE0-B9F0-34427A8E1CBA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F4FF4C0-39D4-4947-A62D-9E481E2D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8222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defPPr>
              <a:defRPr kern="1200" smtId="4294967295"/>
            </a:defPPr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4D18B729-B21C-4CE0-B9F0-34427A8E1CBA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F4FF4C0-39D4-4947-A62D-9E481E2D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91084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4D18B729-B21C-4CE0-B9F0-34427A8E1CBA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F4FF4C0-39D4-4947-A62D-9E481E2D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62086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4D18B729-B21C-4CE0-B9F0-34427A8E1CBA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F4FF4C0-39D4-4947-A62D-9E481E2D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1095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4D18B729-B21C-4CE0-B9F0-34427A8E1CBA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F4FF4C0-39D4-4947-A62D-9E481E2D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8797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4D18B729-B21C-4CE0-B9F0-34427A8E1CBA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F4FF4C0-39D4-4947-A62D-9E481E2D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73157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defPPr>
              <a:defRPr kern="1200" smtId="4294967295"/>
            </a:defPPr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defPPr>
              <a:defRPr kern="1200" smtId="4294967295"/>
            </a:defPPr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4D18B729-B21C-4CE0-B9F0-34427A8E1CBA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F4FF4C0-39D4-4947-A62D-9E481E2D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688718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defPPr>
              <a:defRPr kern="1200" smtId="4294967295"/>
            </a:defPPr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4D18B729-B21C-4CE0-B9F0-34427A8E1CBA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F4FF4C0-39D4-4947-A62D-9E481E2D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47624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1200" smtId="4294967295"/>
            </a:def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kern="1200" smtId="4294967295"/>
            </a:def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8B729-B21C-4CE0-B9F0-34427A8E1CBA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FF4C0-39D4-4947-A62D-9E481E2D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8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defPPr>
        <a:defRPr kern="1200" smtId="4294967295"/>
      </a:defPPr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>
        <a:defRPr kern="1200" smtId="4294967295"/>
      </a:defPPr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1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1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4.xml" /><Relationship Id="rId3" Type="http://schemas.openxmlformats.org/officeDocument/2006/relationships/image" Target="../media/image1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5.xml" /><Relationship Id="rId3" Type="http://schemas.openxmlformats.org/officeDocument/2006/relationships/image" Target="../media/image2.jpeg" /><Relationship Id="rId4" Type="http://schemas.openxmlformats.org/officeDocument/2006/relationships/image" Target="../media/image1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1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1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9.xml" /><Relationship Id="rId3" Type="http://schemas.openxmlformats.org/officeDocument/2006/relationships/image" Target="../media/image1.pn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Pr>
        <a:solidFill>
          <a:srgbClr val="1F4A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1"/>
          <p:cNvSpPr/>
          <p:nvPr/>
        </p:nvSpPr>
        <p:spPr>
          <a:xfrm>
            <a:off x="0" y="734222"/>
            <a:ext cx="10610335" cy="17965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2950602"/>
            <a:ext cx="5577187" cy="19261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9753" y="6325061"/>
            <a:ext cx="8380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mtClean="0">
                <a:solidFill>
                  <a:schemeClr val="bg1"/>
                </a:solidFill>
                <a:cs typeface="Gotham Book" pitchFamily="50" charset="0"/>
              </a:rPr>
              <a:t>2131 Magnolia Ave. S, Birmingham, AL 35205 • (205) 271-7189 </a:t>
            </a:r>
            <a:r>
              <a:rPr lang="en-US">
                <a:solidFill>
                  <a:schemeClr val="bg1"/>
                </a:solidFill>
                <a:cs typeface="Gotham Book" pitchFamily="50" charset="0"/>
              </a:rPr>
              <a:t>•</a:t>
            </a:r>
            <a:r>
              <a:rPr lang="en-US" smtClean="0">
                <a:solidFill>
                  <a:schemeClr val="bg1"/>
                </a:solidFill>
                <a:cs typeface="Gotham Book" pitchFamily="50" charset="0"/>
              </a:rPr>
              <a:t> www.CoryWatson.com</a:t>
            </a:r>
            <a:endParaRPr lang="en-US">
              <a:solidFill>
                <a:schemeClr val="bg1"/>
              </a:solidFill>
              <a:cs typeface="Gotham Book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8493" y="3122231"/>
            <a:ext cx="48218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4000" b="1" smtClean="0">
                <a:cs typeface="Times New Roman" panose="02020603050405020304" pitchFamily="18" charset="0"/>
              </a:rPr>
              <a:t>JOEL CALDWELL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8493" y="3830117"/>
            <a:ext cx="37281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400" smtClean="0">
                <a:cs typeface="Times New Roman" panose="02020603050405020304" pitchFamily="18" charset="0"/>
              </a:rPr>
              <a:t>JCaldwell@CoryWatson.com</a:t>
            </a:r>
          </a:p>
          <a:p>
            <a:r>
              <a:rPr lang="en-US" sz="2400">
                <a:cs typeface="Times New Roman" panose="02020603050405020304" pitchFamily="18" charset="0"/>
              </a:rPr>
              <a:t>Cell: </a:t>
            </a:r>
            <a:r>
              <a:rPr lang="en-US" sz="2400">
                <a:cs typeface="Times New Roman" panose="02020603050405020304" pitchFamily="18" charset="0"/>
                <a:sym typeface="Wingdings" panose="05000000000000000000" pitchFamily="2" charset="2"/>
              </a:rPr>
              <a:t>(205) 821</a:t>
            </a:r>
            <a:r>
              <a:rPr lang="en-US" sz="2400">
                <a:cs typeface="Times New Roman" panose="02020603050405020304" pitchFamily="18" charset="0"/>
              </a:rPr>
              <a:t> - </a:t>
            </a:r>
            <a:r>
              <a:rPr lang="en-US" sz="2400" smtClean="0">
                <a:cs typeface="Times New Roman" panose="02020603050405020304" pitchFamily="18" charset="0"/>
              </a:rPr>
              <a:t>8512</a:t>
            </a:r>
            <a:endParaRPr lang="en-US" sz="2400"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493" y="1538220"/>
            <a:ext cx="753873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5500" smtClean="0">
                <a:solidFill>
                  <a:srgbClr val="1F4A7D"/>
                </a:solidFill>
                <a:cs typeface="Gotham Book" pitchFamily="50" charset="0"/>
              </a:rPr>
              <a:t>DEVELOPING A SPECIALTY</a:t>
            </a:r>
            <a:endParaRPr lang="en-US" sz="5500">
              <a:solidFill>
                <a:srgbClr val="1F4A7D"/>
              </a:solidFill>
              <a:cs typeface="Gotham Book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1799" y="860953"/>
            <a:ext cx="85881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5000" b="1" smtClean="0"/>
              <a:t>Alabama Lawyers Association</a:t>
            </a:r>
            <a:endParaRPr lang="en-US" sz="5000" b="1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036" y="5511231"/>
            <a:ext cx="3523131" cy="1092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443391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Rectangle 2"/>
          <p:cNvSpPr/>
          <p:nvPr/>
        </p:nvSpPr>
        <p:spPr>
          <a:xfrm>
            <a:off x="0" y="5577840"/>
            <a:ext cx="12192000" cy="1280160"/>
          </a:xfrm>
          <a:prstGeom prst="rect">
            <a:avLst/>
          </a:prstGeom>
          <a:solidFill>
            <a:srgbClr val="1F4A7D"/>
          </a:solidFill>
          <a:ln>
            <a:solidFill>
              <a:srgbClr val="203E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lvl="0"/>
            <a:endParaRPr lang="en-US" sz="1450">
              <a:solidFill>
                <a:prstClr val="white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61322"/>
            <a:ext cx="9027459" cy="1923290"/>
          </a:xfrm>
          <a:prstGeom prst="rect">
            <a:avLst/>
          </a:prstGeom>
          <a:solidFill>
            <a:srgbClr val="5384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8344" y="571517"/>
            <a:ext cx="83743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5400" b="1" smtClean="0">
                <a:solidFill>
                  <a:schemeClr val="bg1"/>
                </a:solidFill>
                <a:ea typeface="Verdana" panose="020b0604030504040204" pitchFamily="34" charset="0"/>
                <a:cs typeface="Helvetica" panose="020b0604020202020204" pitchFamily="34" charset="0"/>
              </a:rPr>
              <a:t>WHY DO YOU CARE ABOUT BEING NICHE?</a:t>
            </a:r>
            <a:endParaRPr lang="en-US" sz="5400" b="1">
              <a:solidFill>
                <a:schemeClr val="bg1"/>
              </a:solidFill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8344" y="3016493"/>
            <a:ext cx="1160161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500" i="1" smtClean="0"/>
              <a:t>Do you want to learn all the law? </a:t>
            </a:r>
          </a:p>
          <a:p>
            <a:endParaRPr lang="en-US" sz="25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smtClean="0">
                <a:latin typeface="+mj-lt"/>
              </a:rPr>
              <a:t>Laws fit on books, and books fit on library shelves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smtClean="0">
                <a:latin typeface="+mj-lt"/>
              </a:rPr>
              <a:t>There are too many laws and you will never know all of them, unless you are Jesus</a:t>
            </a:r>
          </a:p>
          <a:p>
            <a:endParaRPr lang="en-US" i="1"/>
          </a:p>
          <a:p>
            <a:endParaRPr lang="en-US" i="1"/>
          </a:p>
        </p:txBody>
      </p:sp>
      <p:sp>
        <p:nvSpPr>
          <p:cNvPr id="4" name="TextBox 3"/>
          <p:cNvSpPr txBox="1"/>
          <p:nvPr/>
        </p:nvSpPr>
        <p:spPr>
          <a:xfrm>
            <a:off x="134473" y="5822276"/>
            <a:ext cx="75841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700" smtClean="0">
                <a:solidFill>
                  <a:schemeClr val="bg1"/>
                </a:solidFill>
                <a:cs typeface="Gotham Book" pitchFamily="50" charset="0"/>
              </a:rPr>
              <a:t>JOEL CALDWELL  •  JCaldwell@CoryWatson.com</a:t>
            </a:r>
            <a:endParaRPr lang="en-US" sz="2700">
              <a:solidFill>
                <a:schemeClr val="bg1"/>
              </a:solidFill>
              <a:cs typeface="Gotham Book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4473" y="6330107"/>
            <a:ext cx="8080862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1450">
                <a:solidFill>
                  <a:prstClr val="white"/>
                </a:solidFill>
                <a:cs typeface="Gotham Book" pitchFamily="50" charset="0"/>
              </a:rPr>
              <a:t>2131 Magnolia Ave. S, Birmingham, AL 35205 • </a:t>
            </a:r>
            <a:r>
              <a:rPr lang="en-US" sz="1450" smtClean="0">
                <a:solidFill>
                  <a:prstClr val="white"/>
                </a:solidFill>
                <a:cs typeface="Gotham Book" pitchFamily="50" charset="0"/>
              </a:rPr>
              <a:t>(205) 271-7189 </a:t>
            </a:r>
            <a:r>
              <a:rPr lang="en-US" sz="1450">
                <a:solidFill>
                  <a:prstClr val="white"/>
                </a:solidFill>
                <a:cs typeface="Gotham Book" pitchFamily="50" charset="0"/>
              </a:rPr>
              <a:t>• </a:t>
            </a:r>
            <a:r>
              <a:rPr lang="en-US" sz="1450" smtClean="0">
                <a:solidFill>
                  <a:prstClr val="white"/>
                </a:solidFill>
                <a:cs typeface="Gotham Book" pitchFamily="50" charset="0"/>
              </a:rPr>
              <a:t>www.CoryWatson.com</a:t>
            </a:r>
            <a:endParaRPr lang="en-US" sz="1450">
              <a:solidFill>
                <a:prstClr val="white"/>
              </a:solidFill>
              <a:cs typeface="Gotham Book" pitchFamily="50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9240" y="5738185"/>
            <a:ext cx="3095065" cy="959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410775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Rectangle 2"/>
          <p:cNvSpPr/>
          <p:nvPr/>
        </p:nvSpPr>
        <p:spPr>
          <a:xfrm>
            <a:off x="0" y="5577840"/>
            <a:ext cx="12192000" cy="1280160"/>
          </a:xfrm>
          <a:prstGeom prst="rect">
            <a:avLst/>
          </a:prstGeom>
          <a:solidFill>
            <a:srgbClr val="1F4A7D"/>
          </a:solidFill>
          <a:ln>
            <a:solidFill>
              <a:srgbClr val="203E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lvl="0"/>
            <a:endParaRPr lang="en-US" sz="1450">
              <a:solidFill>
                <a:prstClr val="white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75130"/>
            <a:ext cx="10829365" cy="1210236"/>
          </a:xfrm>
          <a:prstGeom prst="rect">
            <a:avLst/>
          </a:prstGeom>
          <a:solidFill>
            <a:srgbClr val="5384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97799" y="665857"/>
            <a:ext cx="1043376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4500" b="1" smtClean="0">
                <a:solidFill>
                  <a:schemeClr val="bg1"/>
                </a:solidFill>
                <a:ea typeface="Verdana" panose="020b0604030504040204" pitchFamily="34" charset="0"/>
                <a:cs typeface="Helvetica" panose="020b0604020202020204" pitchFamily="34" charset="0"/>
              </a:rPr>
              <a:t>DIFFERENT WAYS TO DEVELOP A SPECIALTY</a:t>
            </a:r>
            <a:endParaRPr lang="en-US" sz="4500" b="1">
              <a:solidFill>
                <a:schemeClr val="bg1"/>
              </a:solidFill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8993" y="2190513"/>
            <a:ext cx="11488207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500" i="1" smtClean="0"/>
              <a:t>1. Unintentional</a:t>
            </a:r>
          </a:p>
          <a:p>
            <a:endParaRPr lang="en-US" sz="2500" i="1"/>
          </a:p>
          <a:p>
            <a:r>
              <a:rPr lang="en-US" sz="2500" smtClean="0"/>
              <a:t>Something lands in your lap</a:t>
            </a:r>
          </a:p>
          <a:p>
            <a:endParaRPr lang="en-US" sz="25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smtClean="0">
                <a:latin typeface="+mj-lt"/>
              </a:rPr>
              <a:t>Something walks in your office door - you learn it, embrace it and make it your 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smtClean="0">
                <a:latin typeface="+mj-lt"/>
              </a:rPr>
              <a:t>Getting a good settlement or verdict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smtClean="0">
                <a:latin typeface="+mj-lt"/>
              </a:rPr>
              <a:t>After that, you discover you like it and continue to master your craft</a:t>
            </a:r>
          </a:p>
          <a:p>
            <a:endParaRPr lang="en-US" sz="2500" i="1"/>
          </a:p>
          <a:p>
            <a:endParaRPr lang="en-US" sz="2500" i="1"/>
          </a:p>
        </p:txBody>
      </p:sp>
      <p:sp>
        <p:nvSpPr>
          <p:cNvPr id="4" name="TextBox 3"/>
          <p:cNvSpPr txBox="1"/>
          <p:nvPr/>
        </p:nvSpPr>
        <p:spPr>
          <a:xfrm>
            <a:off x="125505" y="5837771"/>
            <a:ext cx="75841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700" smtClean="0">
                <a:solidFill>
                  <a:schemeClr val="bg1"/>
                </a:solidFill>
                <a:cs typeface="Gotham Book" pitchFamily="50" charset="0"/>
              </a:rPr>
              <a:t>JOEL CALDWELL  •  JCaldwell@CoryWatson.com</a:t>
            </a:r>
            <a:endParaRPr lang="en-US" sz="2700">
              <a:solidFill>
                <a:schemeClr val="bg1"/>
              </a:solidFill>
              <a:cs typeface="Gotham Book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5505" y="6345602"/>
            <a:ext cx="8080862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1450">
                <a:solidFill>
                  <a:prstClr val="white"/>
                </a:solidFill>
                <a:cs typeface="Gotham Book" pitchFamily="50" charset="0"/>
              </a:rPr>
              <a:t>2131 Magnolia Ave. S, Birmingham, AL 35205 • </a:t>
            </a:r>
            <a:r>
              <a:rPr lang="en-US" sz="1450" smtClean="0">
                <a:solidFill>
                  <a:prstClr val="white"/>
                </a:solidFill>
                <a:cs typeface="Gotham Book" pitchFamily="50" charset="0"/>
              </a:rPr>
              <a:t>(205) 271-7189 </a:t>
            </a:r>
            <a:r>
              <a:rPr lang="en-US" sz="1450">
                <a:solidFill>
                  <a:prstClr val="white"/>
                </a:solidFill>
                <a:cs typeface="Gotham Book" pitchFamily="50" charset="0"/>
              </a:rPr>
              <a:t>• </a:t>
            </a:r>
            <a:r>
              <a:rPr lang="en-US" sz="1450" smtClean="0">
                <a:solidFill>
                  <a:prstClr val="white"/>
                </a:solidFill>
                <a:cs typeface="Gotham Book" pitchFamily="50" charset="0"/>
              </a:rPr>
              <a:t>www.CoryWatson.com</a:t>
            </a:r>
            <a:endParaRPr lang="en-US" sz="1450">
              <a:solidFill>
                <a:prstClr val="white"/>
              </a:solidFill>
              <a:cs typeface="Gotham Book" pitchFamily="50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9240" y="5738185"/>
            <a:ext cx="3095065" cy="959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583753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Rectangle 2"/>
          <p:cNvSpPr/>
          <p:nvPr/>
        </p:nvSpPr>
        <p:spPr>
          <a:xfrm>
            <a:off x="0" y="5701552"/>
            <a:ext cx="12192000" cy="1156447"/>
          </a:xfrm>
          <a:prstGeom prst="rect">
            <a:avLst/>
          </a:prstGeom>
          <a:solidFill>
            <a:srgbClr val="1F4A7D"/>
          </a:solidFill>
          <a:ln>
            <a:solidFill>
              <a:srgbClr val="203E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lvl="0"/>
            <a:endParaRPr lang="en-US" sz="1450">
              <a:solidFill>
                <a:prstClr val="white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" y="158461"/>
            <a:ext cx="10865224" cy="1219373"/>
          </a:xfrm>
          <a:prstGeom prst="rect">
            <a:avLst/>
          </a:prstGeom>
          <a:solidFill>
            <a:srgbClr val="5384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83456" y="417330"/>
            <a:ext cx="1049831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4500" b="1" smtClean="0">
                <a:solidFill>
                  <a:schemeClr val="bg1"/>
                </a:solidFill>
                <a:ea typeface="Verdana" panose="020b0604030504040204" pitchFamily="34" charset="0"/>
                <a:cs typeface="Helvetica" panose="020b0604020202020204" pitchFamily="34" charset="0"/>
              </a:rPr>
              <a:t>DIFFERENT WAYS TO DEVELOP A SPECIALTY</a:t>
            </a:r>
            <a:endParaRPr lang="en-US" sz="4500" b="1">
              <a:solidFill>
                <a:schemeClr val="bg1"/>
              </a:solidFill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3456" y="1523674"/>
            <a:ext cx="11924339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000" i="1" smtClean="0"/>
              <a:t>2. Intentional</a:t>
            </a:r>
          </a:p>
          <a:p>
            <a:endParaRPr lang="en-US" i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smtClean="0">
                <a:latin typeface="+mj-lt"/>
              </a:rPr>
              <a:t>Partner at your office hires you and tells you that you are going to be the _____ guru.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smtClean="0">
                <a:latin typeface="+mj-lt"/>
              </a:rPr>
              <a:t>Learn this information and tell me about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smtClean="0">
                <a:latin typeface="+mj-lt"/>
              </a:rPr>
              <a:t>Work on a case, find out you enjoy something and then work on it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smtClean="0">
                <a:latin typeface="+mj-lt"/>
              </a:rPr>
              <a:t>Research through books, journals, or online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smtClean="0">
                <a:latin typeface="+mj-lt"/>
              </a:rPr>
              <a:t>Reading over depositions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smtClean="0">
                <a:latin typeface="+mj-lt"/>
              </a:rPr>
              <a:t>For products liability cases – reading over expert deposition and expert reports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smtClean="0">
                <a:latin typeface="+mj-lt"/>
              </a:rPr>
              <a:t>You want to become so fluent in the material that you can talk to anyone about it from layman’s terms to experts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smtClean="0">
                <a:latin typeface="+mj-lt"/>
              </a:rPr>
              <a:t>Attending CLEs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smtClean="0">
                <a:latin typeface="+mj-lt"/>
              </a:rPr>
              <a:t>Hiring someone to teach you the material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smtClean="0">
                <a:latin typeface="+mj-lt"/>
              </a:rPr>
              <a:t>YouTube is a valuable resource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mtClean="0"/>
          </a:p>
          <a:p>
            <a:endParaRPr lang="en-US" i="1"/>
          </a:p>
          <a:p>
            <a:endParaRPr lang="en-US" i="1"/>
          </a:p>
        </p:txBody>
      </p:sp>
      <p:sp>
        <p:nvSpPr>
          <p:cNvPr id="4" name="TextBox 3"/>
          <p:cNvSpPr txBox="1"/>
          <p:nvPr/>
        </p:nvSpPr>
        <p:spPr>
          <a:xfrm>
            <a:off x="112810" y="5863324"/>
            <a:ext cx="758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700" smtClean="0">
                <a:solidFill>
                  <a:schemeClr val="bg1"/>
                </a:solidFill>
                <a:cs typeface="Gotham Book" pitchFamily="50" charset="0"/>
              </a:rPr>
              <a:t>JOEL CALDWELL  •  JCaldwell@CoryWatson.com</a:t>
            </a:r>
            <a:endParaRPr lang="en-US" sz="2700">
              <a:solidFill>
                <a:schemeClr val="bg1"/>
              </a:solidFill>
              <a:cs typeface="Gotham Book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810" y="6386544"/>
            <a:ext cx="8080862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1450">
                <a:solidFill>
                  <a:prstClr val="white"/>
                </a:solidFill>
                <a:cs typeface="Gotham Book" pitchFamily="50" charset="0"/>
              </a:rPr>
              <a:t>2131 Magnolia Ave. S, Birmingham, AL 35205 • </a:t>
            </a:r>
            <a:r>
              <a:rPr lang="en-US" sz="1450" smtClean="0">
                <a:solidFill>
                  <a:prstClr val="white"/>
                </a:solidFill>
                <a:cs typeface="Gotham Book" pitchFamily="50" charset="0"/>
              </a:rPr>
              <a:t>(205) 271-7189 </a:t>
            </a:r>
            <a:r>
              <a:rPr lang="en-US" sz="1450">
                <a:solidFill>
                  <a:prstClr val="white"/>
                </a:solidFill>
                <a:cs typeface="Gotham Book" pitchFamily="50" charset="0"/>
              </a:rPr>
              <a:t>• </a:t>
            </a:r>
            <a:r>
              <a:rPr lang="en-US" sz="1450" smtClean="0">
                <a:solidFill>
                  <a:prstClr val="white"/>
                </a:solidFill>
                <a:cs typeface="Gotham Book" pitchFamily="50" charset="0"/>
              </a:rPr>
              <a:t>www.CoryWatson.com</a:t>
            </a:r>
            <a:endParaRPr lang="en-US" sz="1450">
              <a:solidFill>
                <a:prstClr val="white"/>
              </a:solidFill>
              <a:cs typeface="Gotham Book" pitchFamily="50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9240" y="5809905"/>
            <a:ext cx="3095065" cy="959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272884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Rectangle 2"/>
          <p:cNvSpPr/>
          <p:nvPr/>
        </p:nvSpPr>
        <p:spPr>
          <a:xfrm>
            <a:off x="0" y="5577840"/>
            <a:ext cx="12192000" cy="1280160"/>
          </a:xfrm>
          <a:prstGeom prst="rect">
            <a:avLst/>
          </a:prstGeom>
          <a:solidFill>
            <a:srgbClr val="1F4A7D"/>
          </a:solidFill>
          <a:ln>
            <a:solidFill>
              <a:srgbClr val="203E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lvl="0"/>
            <a:endParaRPr lang="en-US" sz="1450">
              <a:solidFill>
                <a:prstClr val="white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461322"/>
            <a:ext cx="8713694" cy="1080092"/>
          </a:xfrm>
          <a:prstGeom prst="rect">
            <a:avLst/>
          </a:prstGeom>
          <a:solidFill>
            <a:srgbClr val="5384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29644" y="539703"/>
            <a:ext cx="79186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5400" b="1" smtClean="0">
                <a:solidFill>
                  <a:schemeClr val="bg1"/>
                </a:solidFill>
                <a:ea typeface="Verdana" panose="020b0604030504040204" pitchFamily="34" charset="0"/>
                <a:cs typeface="Helvetica" panose="020b0604020202020204" pitchFamily="34" charset="0"/>
              </a:rPr>
              <a:t>CONSIDER YOUR PURPOSE</a:t>
            </a:r>
            <a:endParaRPr lang="en-US" sz="5400" b="1">
              <a:solidFill>
                <a:schemeClr val="bg1"/>
              </a:solidFill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5504" y="1950475"/>
            <a:ext cx="11700991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300" i="1" smtClean="0"/>
              <a:t>What’s the purpose of developing a specialty if you can’t get the client or if there are no clients?</a:t>
            </a:r>
          </a:p>
          <a:p>
            <a:endParaRPr lang="en-US" sz="2500" i="1"/>
          </a:p>
          <a:p>
            <a:r>
              <a:rPr lang="en-US" sz="2500" smtClean="0">
                <a:latin typeface="+mj-lt"/>
              </a:rPr>
              <a:t>How are you going to make money?</a:t>
            </a:r>
            <a:endParaRPr lang="en-US" sz="250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smtClean="0">
                <a:latin typeface="+mj-lt"/>
              </a:rPr>
              <a:t>M.I.A.M.I.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smtClean="0">
                <a:latin typeface="+mj-lt"/>
              </a:rPr>
              <a:t>Developing a case needs to help you make money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smtClean="0">
                <a:latin typeface="+mj-lt"/>
              </a:rPr>
              <a:t>How am I going to get the clients?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mtClean="0"/>
          </a:p>
          <a:p>
            <a:endParaRPr lang="en-US" i="1"/>
          </a:p>
          <a:p>
            <a:endParaRPr lang="en-US" i="1"/>
          </a:p>
        </p:txBody>
      </p:sp>
      <p:sp>
        <p:nvSpPr>
          <p:cNvPr id="4" name="TextBox 3"/>
          <p:cNvSpPr txBox="1"/>
          <p:nvPr/>
        </p:nvSpPr>
        <p:spPr>
          <a:xfrm>
            <a:off x="69067" y="5806887"/>
            <a:ext cx="758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700" smtClean="0">
                <a:solidFill>
                  <a:schemeClr val="bg1"/>
                </a:solidFill>
                <a:cs typeface="Gotham Book" pitchFamily="50" charset="0"/>
              </a:rPr>
              <a:t>JOEL CALDWELL  •  JCaldwell@CoryWatson.com</a:t>
            </a:r>
            <a:endParaRPr lang="en-US" sz="2700">
              <a:solidFill>
                <a:schemeClr val="bg1"/>
              </a:solidFill>
              <a:cs typeface="Gotham Book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362" y="6330107"/>
            <a:ext cx="8080862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1450">
                <a:solidFill>
                  <a:prstClr val="white"/>
                </a:solidFill>
                <a:cs typeface="Gotham Book" pitchFamily="50" charset="0"/>
              </a:rPr>
              <a:t>2131 Magnolia Ave. S, Birmingham, AL 35205 • </a:t>
            </a:r>
            <a:r>
              <a:rPr lang="en-US" sz="1450" smtClean="0">
                <a:solidFill>
                  <a:prstClr val="white"/>
                </a:solidFill>
                <a:cs typeface="Gotham Book" pitchFamily="50" charset="0"/>
              </a:rPr>
              <a:t>(205) 271-7189 </a:t>
            </a:r>
            <a:r>
              <a:rPr lang="en-US" sz="1450">
                <a:solidFill>
                  <a:prstClr val="white"/>
                </a:solidFill>
                <a:cs typeface="Gotham Book" pitchFamily="50" charset="0"/>
              </a:rPr>
              <a:t>• </a:t>
            </a:r>
            <a:r>
              <a:rPr lang="en-US" sz="1450" smtClean="0">
                <a:solidFill>
                  <a:prstClr val="white"/>
                </a:solidFill>
                <a:cs typeface="Gotham Book" pitchFamily="50" charset="0"/>
              </a:rPr>
              <a:t>www.CoryWatson.com</a:t>
            </a:r>
            <a:endParaRPr lang="en-US" sz="1450">
              <a:solidFill>
                <a:prstClr val="white"/>
              </a:solidFill>
              <a:cs typeface="Gotham Book" pitchFamily="50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3207" y="2715274"/>
            <a:ext cx="3967703" cy="197091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9240" y="5738185"/>
            <a:ext cx="3095065" cy="959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14343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Rectangle 2"/>
          <p:cNvSpPr/>
          <p:nvPr/>
        </p:nvSpPr>
        <p:spPr>
          <a:xfrm>
            <a:off x="0" y="5577840"/>
            <a:ext cx="12192000" cy="1280160"/>
          </a:xfrm>
          <a:prstGeom prst="rect">
            <a:avLst/>
          </a:prstGeom>
          <a:solidFill>
            <a:srgbClr val="1F4A7D"/>
          </a:solidFill>
          <a:ln>
            <a:solidFill>
              <a:srgbClr val="203E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lvl="0"/>
            <a:endParaRPr lang="en-US" sz="1450">
              <a:solidFill>
                <a:prstClr val="white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65236"/>
            <a:ext cx="8525691" cy="1080092"/>
          </a:xfrm>
          <a:prstGeom prst="rect">
            <a:avLst/>
          </a:prstGeom>
          <a:solidFill>
            <a:srgbClr val="5384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28877" y="443617"/>
            <a:ext cx="71297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5400" b="1" smtClean="0">
                <a:solidFill>
                  <a:schemeClr val="bg1"/>
                </a:solidFill>
                <a:ea typeface="Verdana" panose="020b0604030504040204" pitchFamily="34" charset="0"/>
                <a:cs typeface="Helvetica" panose="020b0604020202020204" pitchFamily="34" charset="0"/>
              </a:rPr>
              <a:t>A NICHE IS “THAT GUY”</a:t>
            </a:r>
            <a:endParaRPr lang="en-US" sz="5400" b="1">
              <a:solidFill>
                <a:schemeClr val="bg1"/>
              </a:solidFill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8568" y="1785674"/>
            <a:ext cx="1167486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200" i="1" smtClean="0"/>
              <a:t>You have to tell people. A closed mouth doesn’t get fed. If you don’t speak, how will people listen?</a:t>
            </a:r>
          </a:p>
          <a:p>
            <a:endParaRPr lang="en-US" sz="2500" i="1"/>
          </a:p>
          <a:p>
            <a:r>
              <a:rPr lang="en-US" sz="2500" smtClean="0"/>
              <a:t>Your niche needs to be unique.</a:t>
            </a:r>
            <a:endParaRPr lang="en-US" sz="2500"/>
          </a:p>
          <a:p>
            <a:endParaRPr lang="en-US" sz="2500" smtClean="0">
              <a:latin typeface="+mj-lt"/>
            </a:endParaRPr>
          </a:p>
          <a:p>
            <a:r>
              <a:rPr lang="en-US" sz="2500" smtClean="0">
                <a:latin typeface="+mj-lt"/>
              </a:rPr>
              <a:t>An area of law that makes people call 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smtClean="0">
                <a:latin typeface="+mj-lt"/>
              </a:rPr>
              <a:t>You want it where colleagues don’t have to learn something more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smtClean="0">
                <a:latin typeface="+mj-lt"/>
              </a:rPr>
              <a:t>They can quickly come to you and learn something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smtClean="0">
                <a:latin typeface="+mj-lt"/>
              </a:rPr>
              <a:t>You must welcome interruption and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smtClean="0">
                <a:latin typeface="+mj-lt"/>
              </a:rPr>
              <a:t>Open door policy</a:t>
            </a:r>
          </a:p>
          <a:p>
            <a:endParaRPr lang="en-US" i="1"/>
          </a:p>
          <a:p>
            <a:endParaRPr lang="en-US" i="1"/>
          </a:p>
        </p:txBody>
      </p:sp>
      <p:sp>
        <p:nvSpPr>
          <p:cNvPr id="4" name="TextBox 3"/>
          <p:cNvSpPr txBox="1"/>
          <p:nvPr/>
        </p:nvSpPr>
        <p:spPr>
          <a:xfrm>
            <a:off x="101686" y="5806887"/>
            <a:ext cx="758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700" smtClean="0">
                <a:solidFill>
                  <a:schemeClr val="bg1"/>
                </a:solidFill>
                <a:cs typeface="Gotham Book" pitchFamily="50" charset="0"/>
              </a:rPr>
              <a:t>JOEL CALDWELL  •  JCaldwell@CoryWatson.com</a:t>
            </a:r>
            <a:endParaRPr lang="en-US" sz="2700">
              <a:solidFill>
                <a:schemeClr val="bg1"/>
              </a:solidFill>
              <a:cs typeface="Gotham Book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1686" y="6330107"/>
            <a:ext cx="8080862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1450">
                <a:solidFill>
                  <a:prstClr val="white"/>
                </a:solidFill>
                <a:cs typeface="Gotham Book" pitchFamily="50" charset="0"/>
              </a:rPr>
              <a:t>2131 Magnolia Ave. S, Birmingham, AL 35205 • </a:t>
            </a:r>
            <a:r>
              <a:rPr lang="en-US" sz="1450" smtClean="0">
                <a:solidFill>
                  <a:prstClr val="white"/>
                </a:solidFill>
                <a:cs typeface="Gotham Book" pitchFamily="50" charset="0"/>
              </a:rPr>
              <a:t>(205) 271-7189 </a:t>
            </a:r>
            <a:r>
              <a:rPr lang="en-US" sz="1450">
                <a:solidFill>
                  <a:prstClr val="white"/>
                </a:solidFill>
                <a:cs typeface="Gotham Book" pitchFamily="50" charset="0"/>
              </a:rPr>
              <a:t>• </a:t>
            </a:r>
            <a:r>
              <a:rPr lang="en-US" sz="1450" smtClean="0">
                <a:solidFill>
                  <a:prstClr val="white"/>
                </a:solidFill>
                <a:cs typeface="Gotham Book" pitchFamily="50" charset="0"/>
              </a:rPr>
              <a:t>www.CoryWatson.com</a:t>
            </a:r>
            <a:endParaRPr lang="en-US" sz="1450">
              <a:solidFill>
                <a:prstClr val="white"/>
              </a:solidFill>
              <a:cs typeface="Gotham Book" pitchFamily="50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9240" y="5738185"/>
            <a:ext cx="3095065" cy="959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515217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Rectangle 2"/>
          <p:cNvSpPr/>
          <p:nvPr/>
        </p:nvSpPr>
        <p:spPr>
          <a:xfrm>
            <a:off x="0" y="5577840"/>
            <a:ext cx="12192000" cy="1280160"/>
          </a:xfrm>
          <a:prstGeom prst="rect">
            <a:avLst/>
          </a:prstGeom>
          <a:solidFill>
            <a:srgbClr val="1F4A7D"/>
          </a:solidFill>
          <a:ln>
            <a:solidFill>
              <a:srgbClr val="203E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lvl="0"/>
            <a:endParaRPr lang="en-US" sz="1450">
              <a:solidFill>
                <a:prstClr val="white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61322"/>
            <a:ext cx="7153835" cy="1080092"/>
          </a:xfrm>
          <a:prstGeom prst="rect">
            <a:avLst/>
          </a:prstGeom>
          <a:solidFill>
            <a:srgbClr val="5384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8343" y="539703"/>
            <a:ext cx="53711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5400" b="1" smtClean="0">
                <a:solidFill>
                  <a:schemeClr val="bg1"/>
                </a:solidFill>
                <a:ea typeface="Verdana" panose="020b0604030504040204" pitchFamily="34" charset="0"/>
                <a:cs typeface="Helvetica" panose="020b0604020202020204" pitchFamily="34" charset="0"/>
              </a:rPr>
              <a:t>PICK YOUR LAWS</a:t>
            </a:r>
            <a:endParaRPr lang="en-US" sz="5400" b="1">
              <a:solidFill>
                <a:schemeClr val="bg1"/>
              </a:solidFill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8343" y="1821181"/>
            <a:ext cx="11117516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500" i="1" smtClean="0"/>
              <a:t>I don’t want to do:</a:t>
            </a:r>
          </a:p>
          <a:p>
            <a:endParaRPr lang="en-US" sz="2500" i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smtClean="0">
                <a:latin typeface="+mj-lt"/>
              </a:rPr>
              <a:t>I don’t want to do criminal defense law because I don’t like hanging with criminals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smtClean="0">
                <a:latin typeface="+mj-lt"/>
              </a:rPr>
              <a:t>I don’t want to do personal injury because personal injury lawyers are ambulance chasers</a:t>
            </a:r>
          </a:p>
          <a:p>
            <a:endParaRPr lang="en-US" sz="2500">
              <a:latin typeface="+mj-lt"/>
            </a:endParaRPr>
          </a:p>
          <a:p>
            <a:r>
              <a:rPr lang="en-US" sz="2500" smtClean="0">
                <a:latin typeface="+mj-lt"/>
              </a:rPr>
              <a:t>Do what works for you and where you can have the most joy and M.I.A.M.I.</a:t>
            </a:r>
          </a:p>
          <a:p>
            <a:endParaRPr lang="en-US" i="1"/>
          </a:p>
          <a:p>
            <a:endParaRPr lang="en-US" i="1"/>
          </a:p>
        </p:txBody>
      </p:sp>
      <p:sp>
        <p:nvSpPr>
          <p:cNvPr id="4" name="TextBox 3"/>
          <p:cNvSpPr txBox="1"/>
          <p:nvPr/>
        </p:nvSpPr>
        <p:spPr>
          <a:xfrm>
            <a:off x="116541" y="5806887"/>
            <a:ext cx="758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700" smtClean="0">
                <a:solidFill>
                  <a:schemeClr val="bg1"/>
                </a:solidFill>
                <a:cs typeface="Gotham Book" pitchFamily="50" charset="0"/>
              </a:rPr>
              <a:t>JOEL CALDWELL  •  JCaldwell@CoryWatson.com</a:t>
            </a:r>
            <a:endParaRPr lang="en-US" sz="2700">
              <a:solidFill>
                <a:schemeClr val="bg1"/>
              </a:solidFill>
              <a:cs typeface="Gotham Book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6541" y="6330107"/>
            <a:ext cx="8080862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1450">
                <a:solidFill>
                  <a:prstClr val="white"/>
                </a:solidFill>
                <a:cs typeface="Gotham Book" pitchFamily="50" charset="0"/>
              </a:rPr>
              <a:t>2131 Magnolia Ave. S, Birmingham, AL 35205 • </a:t>
            </a:r>
            <a:r>
              <a:rPr lang="en-US" sz="1450" smtClean="0">
                <a:solidFill>
                  <a:prstClr val="white"/>
                </a:solidFill>
                <a:cs typeface="Gotham Book" pitchFamily="50" charset="0"/>
              </a:rPr>
              <a:t>(205) 271-7189 </a:t>
            </a:r>
            <a:r>
              <a:rPr lang="en-US" sz="1450">
                <a:solidFill>
                  <a:prstClr val="white"/>
                </a:solidFill>
                <a:cs typeface="Gotham Book" pitchFamily="50" charset="0"/>
              </a:rPr>
              <a:t>• </a:t>
            </a:r>
            <a:r>
              <a:rPr lang="en-US" sz="1450" smtClean="0">
                <a:solidFill>
                  <a:prstClr val="white"/>
                </a:solidFill>
                <a:cs typeface="Gotham Book" pitchFamily="50" charset="0"/>
              </a:rPr>
              <a:t>www.CoryWatson.com</a:t>
            </a:r>
            <a:endParaRPr lang="en-US" sz="1450">
              <a:solidFill>
                <a:prstClr val="white"/>
              </a:solidFill>
              <a:cs typeface="Gotham Book" pitchFamily="50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9240" y="5738185"/>
            <a:ext cx="3095065" cy="959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995949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Rectangle 2"/>
          <p:cNvSpPr/>
          <p:nvPr/>
        </p:nvSpPr>
        <p:spPr>
          <a:xfrm>
            <a:off x="0" y="5577840"/>
            <a:ext cx="12192000" cy="1280160"/>
          </a:xfrm>
          <a:prstGeom prst="rect">
            <a:avLst/>
          </a:prstGeom>
          <a:solidFill>
            <a:srgbClr val="1F4A7D"/>
          </a:solidFill>
          <a:ln>
            <a:solidFill>
              <a:srgbClr val="203E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lvl="0"/>
            <a:endParaRPr lang="en-US" sz="1450">
              <a:solidFill>
                <a:prstClr val="white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461322"/>
            <a:ext cx="5387787" cy="1080092"/>
          </a:xfrm>
          <a:prstGeom prst="rect">
            <a:avLst/>
          </a:prstGeom>
          <a:solidFill>
            <a:srgbClr val="5384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6807" y="539703"/>
            <a:ext cx="47003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5400" b="1" smtClean="0">
                <a:solidFill>
                  <a:schemeClr val="bg1"/>
                </a:solidFill>
                <a:ea typeface="Verdana" panose="020b0604030504040204" pitchFamily="34" charset="0"/>
                <a:cs typeface="Helvetica" panose="020b0604020202020204" pitchFamily="34" charset="0"/>
              </a:rPr>
              <a:t>REMEMBER:</a:t>
            </a:r>
            <a:endParaRPr lang="en-US" sz="5400" b="1">
              <a:solidFill>
                <a:schemeClr val="bg1"/>
              </a:solidFill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6807" y="2215300"/>
            <a:ext cx="1023257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smtClean="0">
                <a:latin typeface="+mj-lt"/>
              </a:rPr>
              <a:t>You can learn another niche; you’re not limited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smtClean="0">
                <a:latin typeface="+mj-lt"/>
              </a:rPr>
              <a:t>Developing a niche is not a limitation</a:t>
            </a:r>
          </a:p>
          <a:p>
            <a:endParaRPr lang="en-US"/>
          </a:p>
          <a:p>
            <a:endParaRPr lang="en-US" i="1"/>
          </a:p>
          <a:p>
            <a:endParaRPr lang="en-US" i="1"/>
          </a:p>
        </p:txBody>
      </p:sp>
      <p:sp>
        <p:nvSpPr>
          <p:cNvPr id="4" name="TextBox 3"/>
          <p:cNvSpPr txBox="1"/>
          <p:nvPr/>
        </p:nvSpPr>
        <p:spPr>
          <a:xfrm>
            <a:off x="161365" y="5806887"/>
            <a:ext cx="758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2700" smtClean="0">
                <a:solidFill>
                  <a:schemeClr val="bg1"/>
                </a:solidFill>
                <a:cs typeface="Gotham Book" pitchFamily="50" charset="0"/>
              </a:rPr>
              <a:t>JOEL CALDWELL  •  JCaldwell@CoryWatson.com</a:t>
            </a:r>
            <a:endParaRPr lang="en-US" sz="2700">
              <a:solidFill>
                <a:schemeClr val="bg1"/>
              </a:solidFill>
              <a:cs typeface="Gotham Book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1365" y="6322167"/>
            <a:ext cx="8080862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1450">
                <a:solidFill>
                  <a:prstClr val="white"/>
                </a:solidFill>
                <a:cs typeface="Gotham Book" pitchFamily="50" charset="0"/>
              </a:rPr>
              <a:t>2131 Magnolia Ave. S, Birmingham, AL 35205 • </a:t>
            </a:r>
            <a:r>
              <a:rPr lang="en-US" sz="1450" smtClean="0">
                <a:solidFill>
                  <a:prstClr val="white"/>
                </a:solidFill>
                <a:cs typeface="Gotham Book" pitchFamily="50" charset="0"/>
              </a:rPr>
              <a:t>(205) 271-7189 </a:t>
            </a:r>
            <a:r>
              <a:rPr lang="en-US" sz="1450">
                <a:solidFill>
                  <a:prstClr val="white"/>
                </a:solidFill>
                <a:cs typeface="Gotham Book" pitchFamily="50" charset="0"/>
              </a:rPr>
              <a:t>• </a:t>
            </a:r>
            <a:r>
              <a:rPr lang="en-US" sz="1450" smtClean="0">
                <a:solidFill>
                  <a:prstClr val="white"/>
                </a:solidFill>
                <a:cs typeface="Gotham Book" pitchFamily="50" charset="0"/>
              </a:rPr>
              <a:t>www.CoryWatson.com</a:t>
            </a:r>
            <a:endParaRPr lang="en-US" sz="1450">
              <a:solidFill>
                <a:prstClr val="white"/>
              </a:solidFill>
              <a:cs typeface="Gotham Book" pitchFamily="50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9240" y="5738185"/>
            <a:ext cx="3095065" cy="959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648970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Pr>
        <a:solidFill>
          <a:srgbClr val="1F4A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2"/>
          <p:cNvSpPr txBox="1"/>
          <p:nvPr/>
        </p:nvSpPr>
        <p:spPr>
          <a:xfrm>
            <a:off x="128163" y="5940949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ctr"/>
            <a:r>
              <a:rPr lang="en-US" smtClean="0">
                <a:solidFill>
                  <a:schemeClr val="bg1"/>
                </a:solidFill>
              </a:rPr>
              <a:t>www.CoryWatson.com</a:t>
            </a:r>
            <a:r>
              <a:rPr lang="en-US" smtClean="0">
                <a:solidFill>
                  <a:schemeClr val="bg1"/>
                </a:solidFill>
                <a:latin typeface="Sentinel Book" pitchFamily="50" charset="0"/>
              </a:rPr>
              <a:t>  </a:t>
            </a:r>
            <a:r>
              <a:rPr lang="en-US" smtClean="0">
                <a:solidFill>
                  <a:schemeClr val="bg1"/>
                </a:solidFill>
              </a:rPr>
              <a:t>•</a:t>
            </a:r>
            <a:r>
              <a:rPr lang="en-US">
                <a:solidFill>
                  <a:schemeClr val="bg1"/>
                </a:solidFill>
                <a:latin typeface="Sentinel Book" pitchFamily="50" charset="0"/>
              </a:rPr>
              <a:t> </a:t>
            </a:r>
            <a:r>
              <a:rPr lang="en-US" smtClean="0">
                <a:solidFill>
                  <a:schemeClr val="bg1"/>
                </a:solidFill>
                <a:latin typeface="Sentinel Book" pitchFamily="50" charset="0"/>
              </a:rPr>
              <a:t> </a:t>
            </a:r>
            <a:r>
              <a:rPr lang="en-US" smtClean="0">
                <a:solidFill>
                  <a:schemeClr val="bg1"/>
                </a:solidFill>
              </a:rPr>
              <a:t>(205) 271-7189</a:t>
            </a:r>
          </a:p>
          <a:p>
            <a:pPr algn="ctr"/>
            <a:endParaRPr lang="en-US" sz="800" smtClean="0">
              <a:solidFill>
                <a:schemeClr val="bg1"/>
              </a:solidFill>
            </a:endParaRPr>
          </a:p>
          <a:p>
            <a:pPr algn="ctr"/>
            <a:r>
              <a:rPr lang="en-US" smtClean="0">
                <a:solidFill>
                  <a:schemeClr val="bg1"/>
                </a:solidFill>
                <a:cs typeface="Gotham Light" pitchFamily="50" charset="0"/>
              </a:rPr>
              <a:t>YOU DESERVE THE </a:t>
            </a:r>
            <a:r>
              <a:rPr lang="en-US" sz="1900" i="1" smtClean="0">
                <a:solidFill>
                  <a:schemeClr val="bg1"/>
                </a:solidFill>
                <a:latin typeface="+mj-lt"/>
              </a:rPr>
              <a:t>Best</a:t>
            </a:r>
            <a:r>
              <a:rPr lang="en-US">
                <a:solidFill>
                  <a:schemeClr val="bg1"/>
                </a:solidFill>
              </a:rPr>
              <a:t>.</a:t>
            </a:r>
            <a:r>
              <a:rPr lang="en-US" smtClean="0">
                <a:solidFill>
                  <a:schemeClr val="bg1"/>
                </a:solidFill>
              </a:rPr>
              <a:t> </a:t>
            </a:r>
            <a:r>
              <a:rPr lang="en-US" smtClean="0">
                <a:solidFill>
                  <a:schemeClr val="bg1"/>
                </a:solidFill>
                <a:cs typeface="Gotham Light" pitchFamily="50" charset="0"/>
              </a:rPr>
              <a:t>NEVER</a:t>
            </a:r>
            <a:r>
              <a:rPr lang="en-US" smtClean="0">
                <a:solidFill>
                  <a:schemeClr val="bg1"/>
                </a:solidFill>
              </a:rPr>
              <a:t> </a:t>
            </a:r>
            <a:r>
              <a:rPr lang="en-US" sz="1900" i="1" smtClean="0">
                <a:solidFill>
                  <a:schemeClr val="bg1"/>
                </a:solidFill>
                <a:latin typeface="+mj-lt"/>
              </a:rPr>
              <a:t>Settle</a:t>
            </a:r>
            <a:r>
              <a:rPr lang="en-US" smtClean="0">
                <a:solidFill>
                  <a:schemeClr val="bg1"/>
                </a:solidFill>
              </a:rPr>
              <a:t> </a:t>
            </a:r>
            <a:r>
              <a:rPr lang="en-US" smtClean="0">
                <a:solidFill>
                  <a:schemeClr val="bg1"/>
                </a:solidFill>
                <a:cs typeface="Gotham Light" pitchFamily="50" charset="0"/>
              </a:rPr>
              <a:t>FOR LESS. </a:t>
            </a:r>
          </a:p>
          <a:p>
            <a:pPr algn="ctr"/>
            <a:r>
              <a:rPr lang="en-US" smtClean="0">
                <a:solidFill>
                  <a:schemeClr val="bg1"/>
                </a:solidFill>
                <a:latin typeface="Sentinel Book" pitchFamily="50" charset="0"/>
              </a:rPr>
              <a:t>		  </a:t>
            </a:r>
            <a:endParaRPr lang="en-US">
              <a:solidFill>
                <a:schemeClr val="bg1"/>
              </a:solidFill>
              <a:latin typeface="Sentinel Book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74378" y="1565235"/>
            <a:ext cx="38606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ctr"/>
            <a:r>
              <a:rPr lang="en-US" sz="6600" b="1" smtClean="0">
                <a:solidFill>
                  <a:schemeClr val="bg1"/>
                </a:solidFill>
              </a:rPr>
              <a:t>Thank you</a:t>
            </a:r>
            <a:endParaRPr lang="en-US" sz="6600" b="1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13293" y="3724547"/>
            <a:ext cx="36217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ctr"/>
            <a:r>
              <a:rPr lang="en-US" sz="4000" smtClean="0">
                <a:solidFill>
                  <a:schemeClr val="bg1"/>
                </a:solidFill>
                <a:latin typeface="+mj-lt"/>
                <a:cs typeface="Gotham Book" pitchFamily="50" charset="0"/>
              </a:rPr>
              <a:t>Joel Caldwell</a:t>
            </a:r>
            <a:endParaRPr lang="en-US" sz="4000">
              <a:solidFill>
                <a:schemeClr val="bg1"/>
              </a:solidFill>
              <a:latin typeface="+mj-lt"/>
              <a:cs typeface="Gotham Book" pitchFamily="50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7173" y="4706956"/>
            <a:ext cx="3095065" cy="959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24068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1.7601 Service Pack 1"/>
  <p:tag name="AS_RELEASE_DATE" val="2015.10.05"/>
  <p:tag name="AS_TITLE" val="Aspose.Slides for .NET 4.0"/>
  <p:tag name="AS_VERSION" val="15.8.0.0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>
  <Template/>
  <Manager/>
  <Company/>
  <PresentationFormat>Custom</PresentationFormat>
  <SharedDoc>0</SharedDoc>
  <Application>Aspose.Slides for .NET</Application>
  <AppVersion>15.0800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dcterms:modified xsi:type="dcterms:W3CDTF">2019-06-24T20:25:28Z</dcterms:modified>
</cp:coreProperties>
</file>