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5.8.0.0-->
<p:presentation xmlns:r="http://schemas.openxmlformats.org/officeDocument/2006/relationships" xmlns:a="http://schemas.openxmlformats.org/drawingml/2006/main" xmlns:p="http://schemas.openxmlformats.org/presentationml/2006/main" removePersonalInfoOnSave="1" autoCompressPictures="0">
  <p:sldMasterIdLst>
    <p:sldMasterId id="2147483648" r:id="rId2"/>
  </p:sldMasterIdLst>
  <p:notesMasterIdLst>
    <p:notesMasterId r:id="rId3"/>
  </p:notesMasterIdLst>
  <p:handoutMasterIdLst>
    <p:handoutMasterId r:id="rId4"/>
  </p:handoutMasterIdLst>
  <p:sldIdLst>
    <p:sldId id="256" r:id="rId5"/>
    <p:sldId id="257" r:id="rId6"/>
    <p:sldId id="261" r:id="rId7"/>
    <p:sldId id="258" r:id="rId8"/>
    <p:sldId id="262" r:id="rId9"/>
    <p:sldId id="259" r:id="rId10"/>
    <p:sldId id="263" r:id="rId11"/>
    <p:sldId id="260" r:id="rId12"/>
    <p:sldId id="265" r:id="rId13"/>
    <p:sldId id="264" r:id="rId14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45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tags" Target="tags/tag1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slideMaster" Target="slideMasters/slideMaster1.xml" /><Relationship Id="rId3" Type="http://schemas.openxmlformats.org/officeDocument/2006/relationships/notesMaster" Target="notesMasters/notesMaster1.xml" /><Relationship Id="rId4" Type="http://schemas.openxmlformats.org/officeDocument/2006/relationships/handoutMaster" Target="handoutMasters/handout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243D7E37-89F0-4643-80FD-064D8160D380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36648985-9D13-4761-B42A-BCC042A01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33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BD920AA5-A5BC-4DBE-832A-941DC7F8F443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 smtId="4294967295"/>
            </a:def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09F5C807-BB08-4F59-883D-81B51D966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29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09F5C807-BB08-4F59-883D-81B51D9660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84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09F5C807-BB08-4F59-883D-81B51D9660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30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09F5C807-BB08-4F59-883D-81B51D9660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17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09F5C807-BB08-4F59-883D-81B51D9660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22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09F5C807-BB08-4F59-883D-81B51D9660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94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09F5C807-BB08-4F59-883D-81B51D9660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14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09F5C807-BB08-4F59-883D-81B51D9660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90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09F5C807-BB08-4F59-883D-81B51D9660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224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09F5C807-BB08-4F59-883D-81B51D9660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62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09F5C807-BB08-4F59-883D-81B51D9660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34126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kern="1200" smtId="4294967295"/>
              </a:defPPr>
            </a:lstStyle>
            <a:p>
              <a:endParaRPr/>
            </a:p>
          </p:txBody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defPPr>
              <a:defRPr kern="1200" smtId="4294967295"/>
            </a:defPPr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defPPr>
              <a:defRPr kern="1200" smtId="4294967295"/>
            </a:defPPr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>
            <a:defPPr>
              <a:defRPr kern="1200" smtId="4294967295"/>
            </a:defPPr>
          </a:lstStyle>
          <a:p>
            <a:fld id="{B61BEF0D-F0BB-DE4B-95CE-6DB70DBA9567}" type="datetimeFigureOut">
              <a:rPr lang="en-US"/>
              <a:t>6/24/2019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>
            <a:defPPr>
              <a:defRPr kern="1200" smtId="4294967295"/>
            </a:defPPr>
          </a:lstStyle>
          <a:p>
            <a:fld id="{D57F1E4F-1CFF-5643-939E-217C01CDF565}" type="slidenum">
              <a:rPr lang="en-US"/>
              <a:t>‹#›</a:t>
            </a:fld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defPPr>
              <a:defRPr kern="1200" smtId="4294967295"/>
            </a:defPPr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defPPr>
              <a:defRPr kern="1200" smtId="4294967295"/>
            </a:defPPr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defPPr>
              <a:defRPr kern="1200" smtId="4294967295"/>
            </a:defPPr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B61BEF0D-F0BB-DE4B-95CE-6DB70DBA9567}" type="datetimeFigureOut">
              <a:rPr lang="en-US"/>
              <a:t>6/24/2019</a:t>
            </a:fld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D57F1E4F-1CFF-5643-939E-217C01CDF565}" type="slidenum">
              <a:rPr lang="en-US"/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defPPr>
              <a:defRPr kern="1200" smtId="4294967295"/>
            </a:defPPr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defPPr>
              <a:defRPr kern="1200" smtId="4294967295"/>
            </a:defPPr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B61BEF0D-F0BB-DE4B-95CE-6DB70DBA9567}" type="datetimeFigureOut">
              <a:rPr lang="en-US"/>
              <a:t>6/24/2019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D57F1E4F-1CFF-5643-939E-217C01CDF565}" type="slidenum">
              <a:rPr lang="en-US"/>
              <a:t>‹#›</a:t>
            </a:fld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defPPr>
              <a:defRPr kern="1200" smtId="4294967295"/>
            </a:defPPr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defPPr>
              <a:defRPr kern="1200" smtId="4294967295"/>
            </a:defPPr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defPPr>
              <a:defRPr kern="1200" smtId="4294967295"/>
            </a:defPPr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B61BEF0D-F0BB-DE4B-95CE-6DB70DBA9567}" type="datetimeFigureOut">
              <a:rPr lang="en-US"/>
              <a:t>6/24/2019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D57F1E4F-1CFF-5643-939E-217C01CDF565}" type="slidenum">
              <a:rPr lang="en-US"/>
              <a:t>‹#›</a:t>
            </a:fld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kern="1200" smtId="4294967295"/>
            </a:defPPr>
          </a:lstStyle>
          <a:p>
            <a:pPr lvl="0"/>
            <a:r>
              <a:rPr lang="en-US" sz="8000">
                <a:solidFill>
                  <a:schemeClr val="tx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kern="1200" smtId="4294967295"/>
            </a:defPPr>
          </a:lstStyle>
          <a:p>
            <a:pPr lvl="0" algn="r"/>
            <a:r>
              <a:rPr lang="en-US" sz="8000">
                <a:solidFill>
                  <a:schemeClr val="tx1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defPPr>
              <a:defRPr kern="1200" smtId="4294967295"/>
            </a:defPPr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defPPr>
              <a:defRPr kern="1200" smtId="4294967295"/>
            </a:defPPr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B61BEF0D-F0BB-DE4B-95CE-6DB70DBA9567}" type="datetimeFigureOut">
              <a:rPr lang="en-US"/>
              <a:t>6/24/2019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D57F1E4F-1CFF-5643-939E-217C01CDF565}" type="slidenum">
              <a:rPr lang="en-US"/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defPPr>
              <a:defRPr kern="1200" smtId="4294967295"/>
            </a:defPPr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defPPr>
              <a:defRPr kern="1200" smtId="4294967295"/>
            </a:defPPr>
            <a:lvl1pPr marL="0" indent="0" algn="l">
              <a:spcBef>
                <a:spcPct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defPPr>
              <a:defRPr kern="1200" smtId="4294967295"/>
            </a:defPPr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B61BEF0D-F0BB-DE4B-95CE-6DB70DBA9567}" type="datetimeFigureOut">
              <a:rPr lang="en-US"/>
              <a:t>6/24/2019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D57F1E4F-1CFF-5643-939E-217C01CDF565}" type="slidenum">
              <a:rPr lang="en-US"/>
              <a:t>‹#›</a:t>
            </a:fld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kern="1200" smtId="4294967295"/>
            </a:defPPr>
          </a:lstStyle>
          <a:p>
            <a:pPr lvl="0"/>
            <a:r>
              <a:rPr lang="en-US" sz="8000">
                <a:solidFill>
                  <a:schemeClr val="tx1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kern="1200" smtId="4294967295"/>
            </a:defPPr>
          </a:lstStyle>
          <a:p>
            <a:pPr lvl="0" algn="r"/>
            <a:r>
              <a:rPr lang="en-US" sz="8000">
                <a:solidFill>
                  <a:schemeClr val="tx1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kern="1200" smtId="4294967295"/>
            </a:defPPr>
            <a:lvl1pPr>
              <a:defRPr lang="en-US" b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defPPr>
              <a:defRPr kern="1200" smtId="4294967295"/>
            </a:defPPr>
            <a:lvl1pPr marL="0" indent="0" algn="l">
              <a:spcBef>
                <a:spcPct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defPPr>
              <a:defRPr kern="1200" smtId="4294967295"/>
            </a:defPPr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B61BEF0D-F0BB-DE4B-95CE-6DB70DBA9567}" type="datetimeFigureOut">
              <a:rPr lang="en-US"/>
              <a:t>6/24/2019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D57F1E4F-1CFF-5643-939E-217C01CDF565}" type="slidenum">
              <a:rPr lang="en-US"/>
              <a:t>‹#›</a:t>
            </a:fld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B61BEF0D-F0BB-DE4B-95CE-6DB70DBA9567}" type="datetimeFigureOut">
              <a:rPr lang="en-US"/>
              <a:t>6/24/2019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D57F1E4F-1CFF-5643-939E-217C01CDF565}" type="slidenum">
              <a:rPr lang="en-US"/>
              <a:t>‹#›</a:t>
            </a:fld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B61BEF0D-F0BB-DE4B-95CE-6DB70DBA9567}" type="datetimeFigureOut">
              <a:rPr lang="en-US"/>
              <a:t>6/24/2019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D57F1E4F-1CFF-5643-939E-217C01CDF565}" type="slidenum">
              <a:rPr lang="en-US"/>
              <a:t>‹#›</a:t>
            </a:fld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2647F38-B617-4D2F-AE0A-013F0C4D2C57}" type="datetimeFigureOut">
              <a:rPr lang="en-US"/>
              <a:t>6/24/2019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97799C9-84D9-46D2-A11E-BCF8A720529D}" type="slidenum">
              <a:rPr lang="en-US"/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defPPr>
              <a:defRPr kern="1200" smtId="4294967295"/>
            </a:defPPr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defPPr>
              <a:defRPr kern="1200" smtId="4294967295"/>
            </a:defPPr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B61BEF0D-F0BB-DE4B-95CE-6DB70DBA9567}" type="datetimeFigureOut">
              <a:rPr lang="en-US"/>
              <a:t>6/24/2019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D57F1E4F-1CFF-5643-939E-217C01CDF565}" type="slidenum">
              <a:rPr lang="en-US"/>
              <a:t>‹#›</a:t>
            </a:fld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05BFA754-D5C3-4E66-96A6-867B257F58DC}" type="datetimeFigureOut">
              <a:rPr lang="en-US"/>
              <a:t>6/24/2019</a:t>
            </a:fld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D84065D-F351-4B03-BD91-D8A6B8D4B362}" type="slidenum">
              <a:rPr lang="en-US"/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defPPr>
              <a:defRPr kern="1200" smtId="4294967295"/>
            </a:defPPr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defPPr>
              <a:defRPr kern="1200" smtId="4294967295"/>
            </a:defPPr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B61BEF0D-F0BB-DE4B-95CE-6DB70DBA9567}" type="datetimeFigureOut">
              <a:rPr lang="en-US"/>
              <a:t>6/24/2019</a:t>
            </a:fld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D57F1E4F-1CFF-5643-939E-217C01CDF565}" type="slidenum">
              <a:rPr lang="en-US"/>
              <a:t>‹#›</a:t>
            </a:fld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B61BEF0D-F0BB-DE4B-95CE-6DB70DBA9567}" type="datetimeFigureOut">
              <a:rPr lang="en-US"/>
              <a:t>6/24/2019</a:t>
            </a:fld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D57F1E4F-1CFF-5643-939E-217C01CDF565}" type="slidenum">
              <a:rPr lang="en-US"/>
              <a:t>‹#›</a:t>
            </a:fld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B61BEF0D-F0BB-DE4B-95CE-6DB70DBA9567}" type="datetimeFigureOut">
              <a:rPr lang="en-US"/>
              <a:t>6/24/2019</a:t>
            </a:fld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D57F1E4F-1CFF-5643-939E-217C01CDF565}" type="slidenum">
              <a:rPr lang="en-US"/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defPPr>
              <a:defRPr kern="1200" smtId="4294967295"/>
            </a:defPPr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defPPr>
              <a:defRPr kern="1200" smtId="4294967295"/>
            </a:defPPr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B61BEF0D-F0BB-DE4B-95CE-6DB70DBA9567}" type="datetimeFigureOut">
              <a:rPr lang="en-US"/>
              <a:t>6/24/2019</a:t>
            </a:fld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D57F1E4F-1CFF-5643-939E-217C01CDF565}" type="slidenum">
              <a:rPr lang="en-US"/>
              <a:t>‹#›</a:t>
            </a:fld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defPPr>
              <a:defRPr kern="1200" smtId="4294967295"/>
            </a:defPPr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defPPr>
              <a:defRPr kern="1200" smtId="4294967295"/>
            </a:defPPr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defPPr>
              <a:defRPr kern="1200" smtId="4294967295"/>
            </a:defPPr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B61BEF0D-F0BB-DE4B-95CE-6DB70DBA9567}" type="datetimeFigureOut">
              <a:rPr lang="en-US"/>
              <a:t>6/24/2019</a:t>
            </a:fld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D57F1E4F-1CFF-5643-939E-217C01CDF565}" type="slidenum">
              <a:rPr lang="en-US"/>
              <a:t>‹#›</a:t>
            </a:fld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image" Target="../media/image3.png" /><Relationship Id="rId19" Type="http://schemas.openxmlformats.org/officeDocument/2006/relationships/image" Target="../media/image4.png" /><Relationship Id="rId2" Type="http://schemas.openxmlformats.org/officeDocument/2006/relationships/slideLayout" Target="../slideLayouts/slideLayout2.xml" /><Relationship Id="rId20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kern="1200" smtId="4294967295"/>
              </a:defPPr>
            </a:lstStyle>
            <a:p>
              <a:endParaRPr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kern="1200" smtId="4294967295"/>
            </a:defPPr>
            <a:lvl1pPr algn="r">
              <a:defRPr sz="10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B61BEF0D-F0BB-DE4B-95CE-6DB70DBA9567}" type="datetimeFigureOut">
              <a:rPr lang="en-US"/>
              <a:t>6/24/2019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kern="1200" smtId="4294967295"/>
            </a:defPPr>
            <a:lvl1pPr algn="l">
              <a:defRPr sz="1000" b="0" i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kern="1200" smtId="4294967295"/>
            </a:defPPr>
            <a:lvl1pPr algn="r">
              <a:defRPr sz="10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/>
              <a:t>‹#›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ransition/>
  <p:timing/>
  <p:txStyles>
    <p:titleStyle>
      <a:defPPr>
        <a:defRPr kern="1200" smtId="4294967295"/>
      </a:defPPr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defPPr>
        <a:defRPr kern="1200" smtId="4294967295"/>
      </a:defPPr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7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1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2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13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4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5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6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7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589519"/>
            <a:ext cx="6989987" cy="1797146"/>
          </a:xfr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 sz="4000"/>
              <a:t>So You Want to Write a Book?</a:t>
            </a:r>
            <a:br>
              <a:rPr lang="en-US" sz="4000"/>
            </a:br>
            <a:r>
              <a:rPr lang="en-US" sz="2400" i="1"/>
              <a:t>Writing, Publishing, Marketing &amp; Protecting Your 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734799"/>
          </a:xfr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9865" y="3741938"/>
            <a:ext cx="3400734" cy="259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176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>
                <a:solidFill>
                  <a:srgbClr val="00B0F0"/>
                </a:solidFill>
              </a:rPr>
              <a:t>Questions?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marL="0" indent="0" algn="ctr">
              <a:buNone/>
            </a:pPr>
            <a:r>
              <a:rPr lang="en-US" i="1"/>
              <a:t>Feel free to contact us for additional information!</a:t>
            </a:r>
          </a:p>
          <a:p>
            <a:pPr marL="0" indent="0">
              <a:buNone/>
            </a:pPr>
            <a:r>
              <a:rPr lang="en-US"/>
              <a:t>Kwoya Fagin Maples                                       April H. Collins</a:t>
            </a:r>
          </a:p>
          <a:p>
            <a:pPr marL="0" indent="0">
              <a:buNone/>
            </a:pPr>
            <a:r>
              <a:rPr lang="en-US"/>
              <a:t>kwoyafaginmaples.com                                    author@onlythestrongthrive.com</a:t>
            </a:r>
          </a:p>
          <a:p>
            <a:pPr marL="0" indent="0">
              <a:buNone/>
            </a:pPr>
            <a:r>
              <a:rPr lang="en-US"/>
              <a:t>@kwoyafaginmapleswriter (Facebook)            @authoraprilhcollins (Facebook)</a:t>
            </a:r>
          </a:p>
          <a:p>
            <a:pPr marL="0" indent="0">
              <a:buNone/>
            </a:pPr>
            <a:r>
              <a:rPr lang="en-US"/>
              <a:t> </a:t>
            </a:r>
            <a:r>
              <a:rPr lang="en-US" smtClean="0"/>
              <a:t>  *Our books may </a:t>
            </a:r>
            <a:r>
              <a:rPr lang="en-US"/>
              <a:t>be found on Amazon and wherever books are sold. 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580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2000">
        <p15:prstTrans prst="prestige"/>
      </p:transition>
    </mc:Choice>
    <mc:Fallback>
      <p:transition spd="slow">
        <p:fade/>
      </p:transition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290059" cy="3318936"/>
          </a:xfr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April Collins, Esq. : Author of </a:t>
            </a:r>
            <a:r>
              <a:rPr lang="en-US" b="1" i="1"/>
              <a:t>Only the Strong Thrive</a:t>
            </a:r>
            <a:r>
              <a:rPr lang="en-US"/>
              <a:t> and “</a:t>
            </a:r>
            <a:r>
              <a:rPr lang="en-US" b="1" i="1"/>
              <a:t>Thrive” the Journal.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4" t="16217" r="1352" b="16553"/>
          <a:stretch>
            <a:fillRect/>
          </a:stretch>
        </p:blipFill>
        <p:spPr>
          <a:xfrm>
            <a:off x="1666362" y="3733962"/>
            <a:ext cx="1509100" cy="15163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85460" y="2556933"/>
            <a:ext cx="4968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2400"/>
              <a:t>Kwoya Fagin Maples, M.F.A. : Author of </a:t>
            </a:r>
            <a:r>
              <a:rPr lang="en-US" sz="2400" b="1" i="1"/>
              <a:t>Mend</a:t>
            </a:r>
            <a:r>
              <a:rPr lang="en-US" sz="2400"/>
              <a:t> (Univ. Press of Kentucky, 2018)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409" y="3463288"/>
            <a:ext cx="1870711" cy="18707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p14="http://schemas.microsoft.com/office/powerpoint/2010/main" xmlns:p15="http://schemas.microsoft.com/office/powerpoint/2012/main" xmlns="" xmlns:a16="http://schemas.microsoft.com/office/drawing/2014/main" id="{3DF8FF7A-221B-497C-B8F7-9C47EB5EF4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5462" y="3733962"/>
            <a:ext cx="2043890" cy="151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11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6000">
        <p15:prstTrans prst="curtains"/>
      </p:transition>
    </mc:Choice>
    <mc:Fallback>
      <p:transition spd="slow">
        <p:fade/>
      </p:transition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defPPr>
              <a:defRPr kern="1200" smtId="4294967295"/>
            </a:defPPr>
          </a:lstStyle>
          <a:p>
            <a:r>
              <a:rPr lang="en-US"/>
              <a:t>You don’t have to have a clear idea to get started, but it helps to have a purpose!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3450" y="2641600"/>
            <a:ext cx="5245100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1458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2000">
        <p15:prstTrans prst="wind"/>
      </p:transition>
    </mc:Choice>
    <mc:Fallback>
      <p:transition spd="slow">
        <p:fade/>
      </p:transition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defPPr>
              <a:defRPr kern="1200" smtId="4294967295"/>
            </a:defPPr>
          </a:lstStyle>
          <a:p>
            <a:r>
              <a:rPr lang="en-US"/>
              <a:t>Writing the Book: Methods for Generating Content &amp; Editing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699" y="2523911"/>
            <a:ext cx="3208232" cy="3408460"/>
          </a:xfrm>
        </p:spPr>
        <p:txBody>
          <a:bodyPr>
            <a:normAutofit/>
          </a:bodyPr>
          <a:lstStyle>
            <a:defPPr>
              <a:defRPr kern="1200" smtId="4294967295"/>
            </a:defPPr>
          </a:lstStyle>
          <a:p>
            <a:r>
              <a:rPr lang="en-US"/>
              <a:t>Determining your purpose for writing</a:t>
            </a:r>
          </a:p>
          <a:p>
            <a:r>
              <a:rPr lang="en-US"/>
              <a:t>How to </a:t>
            </a:r>
            <a:r>
              <a:rPr lang="en-US" i="1"/>
              <a:t>actually </a:t>
            </a:r>
            <a:r>
              <a:rPr lang="en-US"/>
              <a:t>get started</a:t>
            </a:r>
          </a:p>
          <a:p>
            <a:r>
              <a:rPr lang="en-US"/>
              <a:t>Companion </a:t>
            </a:r>
            <a:r>
              <a:rPr lang="en-US" smtClean="0"/>
              <a:t>texts</a:t>
            </a:r>
            <a:endParaRPr lang="en-US"/>
          </a:p>
          <a:p>
            <a:r>
              <a:rPr lang="en-US"/>
              <a:t>Setting writing goals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3429" y="2523911"/>
            <a:ext cx="4544611" cy="340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058124"/>
      </p:ext>
    </p:extLst>
  </p:cSld>
  <p:clrMapOvr>
    <a:masterClrMapping/>
  </p:clrMapOvr>
  <p:transition spd="slow">
    <p:push dir="u"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Perseverance &amp; Writer’s Block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How do you persevere?</a:t>
            </a:r>
          </a:p>
          <a:p>
            <a:r>
              <a:rPr lang="en-US"/>
              <a:t>Writer’s Block</a:t>
            </a:r>
          </a:p>
          <a:p>
            <a:r>
              <a:rPr lang="en-US"/>
              <a:t>Editing</a:t>
            </a:r>
          </a:p>
          <a:p>
            <a:r>
              <a:rPr lang="en-US"/>
              <a:t>Knowing when the book is done</a:t>
            </a:r>
          </a:p>
          <a:p>
            <a:r>
              <a:rPr lang="en-US"/>
              <a:t>Beta Readers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486" y="2495371"/>
            <a:ext cx="2919966" cy="357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5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defPPr>
              <a:defRPr kern="1200" smtId="4294967295"/>
            </a:defPPr>
          </a:lstStyle>
          <a:p>
            <a:r>
              <a:rPr lang="en-US"/>
              <a:t>Getting Your Book in Print: Traditional vs. Self-Publication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4815" y="2700471"/>
            <a:ext cx="3033757" cy="2622924"/>
          </a:xfrm>
        </p:spPr>
        <p:txBody>
          <a:bodyPr>
            <a:normAutofit/>
          </a:bodyPr>
          <a:lstStyle>
            <a:defPPr>
              <a:defRPr kern="1200" smtId="4294967295"/>
            </a:defPPr>
          </a:lstStyle>
          <a:p>
            <a:r>
              <a:rPr lang="en-US"/>
              <a:t>Self-Publication</a:t>
            </a:r>
          </a:p>
          <a:p>
            <a:r>
              <a:rPr lang="en-US"/>
              <a:t>Traditional Publication</a:t>
            </a:r>
          </a:p>
          <a:p>
            <a:r>
              <a:rPr lang="en-US"/>
              <a:t>Pros and </a:t>
            </a:r>
            <a:r>
              <a:rPr lang="en-US" smtClean="0"/>
              <a:t>Cons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2339" y="3049581"/>
            <a:ext cx="4879426" cy="227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2379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2000">
        <p15:prstTrans prst="prestige"/>
      </p:transition>
    </mc:Choice>
    <mc:Fallback>
      <p:transition spd="slow">
        <p:fade/>
      </p:transition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Legally Protecting Your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Copyrighting</a:t>
            </a:r>
          </a:p>
          <a:p>
            <a:r>
              <a:rPr lang="en-US"/>
              <a:t>Trademarking</a:t>
            </a:r>
          </a:p>
          <a:p>
            <a:r>
              <a:rPr lang="en-US"/>
              <a:t>Hire IP Attorney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4042" y="2678655"/>
            <a:ext cx="2737092" cy="295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9797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2000">
        <p15:prstTrans prst="wind"/>
      </p:transition>
    </mc:Choice>
    <mc:Fallback>
      <p:transition spd="slow">
        <p:fade/>
      </p:transition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Prepping for your Book Launch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567014" cy="3318936"/>
          </a:xfr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Knowing your target audience</a:t>
            </a:r>
          </a:p>
          <a:p>
            <a:r>
              <a:rPr lang="en-US" smtClean="0"/>
              <a:t>Social </a:t>
            </a:r>
            <a:r>
              <a:rPr lang="en-US"/>
              <a:t>Media Presence</a:t>
            </a:r>
          </a:p>
          <a:p>
            <a:r>
              <a:rPr lang="en-US"/>
              <a:t>How to use social media sites like Facebook, Instagram &amp; Twitter</a:t>
            </a:r>
          </a:p>
          <a:p>
            <a:r>
              <a:rPr lang="en-US"/>
              <a:t>Blogging</a:t>
            </a:r>
          </a:p>
          <a:p>
            <a:r>
              <a:rPr lang="en-US"/>
              <a:t>Website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415" y="2656661"/>
            <a:ext cx="4682342" cy="311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8052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6000">
        <p15:prstTrans prst="curtains"/>
      </p:transition>
    </mc:Choice>
    <mc:Fallback>
      <p:transition spd="slow">
        <p:fade/>
      </p:transition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>
              <a:defRPr kern="1200" smtId="4294967295"/>
            </a:defPPr>
          </a:lstStyle>
          <a:p>
            <a:r>
              <a:rPr lang="en-US" smtClean="0"/>
              <a:t>Ongoing Marketing </a:t>
            </a:r>
            <a:r>
              <a:rPr lang="en-US"/>
              <a:t>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5665" y="2615012"/>
            <a:ext cx="5436524" cy="3175398"/>
          </a:xfrm>
        </p:spPr>
        <p:txBody>
          <a:bodyPr>
            <a:normAutofit/>
          </a:bodyPr>
          <a:lstStyle>
            <a:defPPr>
              <a:defRPr kern="1200" smtId="4294967295"/>
            </a:defPPr>
          </a:lstStyle>
          <a:p>
            <a:r>
              <a:rPr lang="en-US" smtClean="0"/>
              <a:t>Amazon/Author </a:t>
            </a:r>
            <a:r>
              <a:rPr lang="en-US"/>
              <a:t>Central Marketing</a:t>
            </a:r>
          </a:p>
          <a:p>
            <a:r>
              <a:rPr lang="en-US"/>
              <a:t>Word of Mouth</a:t>
            </a:r>
          </a:p>
          <a:p>
            <a:r>
              <a:rPr lang="en-US"/>
              <a:t>Giveaways</a:t>
            </a:r>
          </a:p>
          <a:p>
            <a:r>
              <a:rPr lang="en-US" smtClean="0"/>
              <a:t>Maintaining Social Media Presence</a:t>
            </a:r>
          </a:p>
          <a:p>
            <a:r>
              <a:rPr lang="en-US" smtClean="0"/>
              <a:t>Speaking engagements, readings &amp; signings</a:t>
            </a:r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6016" y="2584190"/>
            <a:ext cx="3190875" cy="320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2074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2000">
        <p15:prstTrans prst="wind"/>
      </p:transition>
    </mc:Choice>
    <mc:Fallback>
      <p:transition spd="slow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15.10.05"/>
  <p:tag name="AS_TITLE" val="Aspose.Slides for .NET 4.0"/>
  <p:tag name="AS_VERSION" val="15.8.0.0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jpeg" /><Relationship Id="rId2" Type="http://schemas.openxmlformats.org/officeDocument/2006/relationships/image" Target="../media/image6.jpeg" /></Relationships>
</file>

<file path=ppt/theme/theme1.xml><?xml version="1.0" encoding="utf-8"?>
<a:theme xmlns:r="http://schemas.openxmlformats.org/officeDocument/2006/relationships"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Arial"/>
        <a:cs typeface="Arial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Arial"/>
        <a:cs typeface="Arial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  <a:tileRect/>
        </a:gradFill>
        <a:blipFill>
          <a:blip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  <a:tileRect/>
        </a:gradFill>
        <a:blipFill>
          <a:blip r:embed="rId2"/>
          <a:stretch>
            <a:fillRect/>
          </a:stretch>
        </a:blipFill>
      </a:bgFillStyleLst>
    </a:fmtScheme>
  </a:themeElements>
  <a:objectDefaults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>
  <Template>Organic</Template>
  <Manager/>
  <Company/>
  <PresentationFormat>Custom</PresentationFormat>
  <SharedDoc>0</SharedDoc>
  <Application>Aspose.Slides for .NET</Application>
  <AppVersion>15.0800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dcterms:modified xsi:type="dcterms:W3CDTF">2019-06-24T20:23:22Z</dcterms:modified>
</cp:coreProperties>
</file>