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2" r:id="rId7"/>
    <p:sldId id="261"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0" d="100"/>
          <a:sy n="110" d="100"/>
        </p:scale>
        <p:origin x="-456" y="-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5.png"/><Relationship Id="rId4" Type="http://schemas.openxmlformats.org/officeDocument/2006/relationships/image" Target="../media/image6.svg"/></Relationships>
</file>

<file path=ppt/diagrams/_rels/drawing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5.png"/><Relationship Id="rId4" Type="http://schemas.openxmlformats.org/officeDocument/2006/relationships/image" Target="../media/image6.svg"/></Relationships>
</file>

<file path=ppt/diagrams/colors1.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data1.xml><?xml version="1.0" encoding="utf-8"?>
<dgm:dataModel xmlns:dgm="http://schemas.openxmlformats.org/drawingml/2006/diagram" xmlns:a="http://schemas.openxmlformats.org/drawingml/2006/main">
  <dgm:ptLst>
    <dgm:pt modelId="{9275C2EF-9BAF-492A-952C-6FFB2EAE1D45}"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4D46F0BA-AE57-464B-8CC7-96DD9594B8A9}">
      <dgm:prSet/>
      <dgm:spPr/>
      <dgm:t>
        <a:bodyPr/>
        <a:lstStyle/>
        <a:p>
          <a:r>
            <a:rPr lang="en-US" dirty="0"/>
            <a:t>“Depositions are not only the most common form of discovery, but properly used, they are also the most effective weapon in the discovery arsenal.” – James L. Underwood   </a:t>
          </a:r>
        </a:p>
      </dgm:t>
    </dgm:pt>
    <dgm:pt modelId="{E31B4B6E-1025-4363-B0DB-DD16CA8954BA}" type="parTrans" cxnId="{1F0B45D3-F3EF-490A-85CC-309747A21C69}">
      <dgm:prSet/>
      <dgm:spPr/>
      <dgm:t>
        <a:bodyPr/>
        <a:lstStyle/>
        <a:p>
          <a:endParaRPr lang="en-US"/>
        </a:p>
      </dgm:t>
    </dgm:pt>
    <dgm:pt modelId="{E88B44D6-CB03-4B67-9597-AA99C70B3EA3}" type="sibTrans" cxnId="{1F0B45D3-F3EF-490A-85CC-309747A21C69}">
      <dgm:prSet/>
      <dgm:spPr/>
      <dgm:t>
        <a:bodyPr/>
        <a:lstStyle/>
        <a:p>
          <a:endParaRPr lang="en-US"/>
        </a:p>
      </dgm:t>
    </dgm:pt>
    <dgm:pt modelId="{0AB0E5CF-976E-4C91-8710-CE893F693657}">
      <dgm:prSet/>
      <dgm:spPr/>
      <dgm:t>
        <a:bodyPr/>
        <a:lstStyle/>
        <a:p>
          <a:r>
            <a:rPr lang="en-US" dirty="0"/>
            <a:t>A Deposition is a legal proceeding in which an attorney questions a witness regarding his/her knowledge of an event(s). </a:t>
          </a:r>
        </a:p>
      </dgm:t>
    </dgm:pt>
    <dgm:pt modelId="{25AFB701-B161-401F-AD1F-E085BF82FBB6}" type="parTrans" cxnId="{546F7532-AFCA-4268-8890-F87A0E2E80A6}">
      <dgm:prSet/>
      <dgm:spPr/>
      <dgm:t>
        <a:bodyPr/>
        <a:lstStyle/>
        <a:p>
          <a:endParaRPr lang="en-US"/>
        </a:p>
      </dgm:t>
    </dgm:pt>
    <dgm:pt modelId="{35E67144-1B06-43D5-BC25-F66DEE2AE27A}" type="sibTrans" cxnId="{546F7532-AFCA-4268-8890-F87A0E2E80A6}">
      <dgm:prSet/>
      <dgm:spPr/>
      <dgm:t>
        <a:bodyPr/>
        <a:lstStyle/>
        <a:p>
          <a:endParaRPr lang="en-US"/>
        </a:p>
      </dgm:t>
    </dgm:pt>
    <dgm:pt modelId="{078EF692-424E-4F61-B155-0E4D637F8968}">
      <dgm:prSet/>
      <dgm:spPr/>
      <dgm:t>
        <a:bodyPr/>
        <a:lstStyle/>
        <a:p>
          <a:r>
            <a:rPr lang="en-US" dirty="0"/>
            <a:t>Rule 30 of  the Alabama Rules of Civil Procedure provides, “after commencement of the action, any party may take the testimony of any person, including a party, by deposition upon oral examination. </a:t>
          </a:r>
        </a:p>
      </dgm:t>
    </dgm:pt>
    <dgm:pt modelId="{EA89D087-3D52-4C29-A4B3-0AD25A686484}" type="parTrans" cxnId="{BEDBF135-AF19-413F-8808-BA2C47D51CD3}">
      <dgm:prSet/>
      <dgm:spPr/>
      <dgm:t>
        <a:bodyPr/>
        <a:lstStyle/>
        <a:p>
          <a:endParaRPr lang="en-US"/>
        </a:p>
      </dgm:t>
    </dgm:pt>
    <dgm:pt modelId="{C62C1AED-05B8-4A4D-9E5A-CF06CA055D4A}" type="sibTrans" cxnId="{BEDBF135-AF19-413F-8808-BA2C47D51CD3}">
      <dgm:prSet/>
      <dgm:spPr/>
      <dgm:t>
        <a:bodyPr/>
        <a:lstStyle/>
        <a:p>
          <a:endParaRPr lang="en-US"/>
        </a:p>
      </dgm:t>
    </dgm:pt>
    <dgm:pt modelId="{47A59B51-DDB8-4009-BAF0-0BEEBE2C6EC1}" type="pres">
      <dgm:prSet presAssocID="{9275C2EF-9BAF-492A-952C-6FFB2EAE1D45}" presName="root" presStyleCnt="0">
        <dgm:presLayoutVars>
          <dgm:dir/>
          <dgm:resizeHandles val="exact"/>
        </dgm:presLayoutVars>
      </dgm:prSet>
      <dgm:spPr/>
      <dgm:t>
        <a:bodyPr/>
        <a:lstStyle/>
        <a:p>
          <a:endParaRPr lang="en-US"/>
        </a:p>
      </dgm:t>
    </dgm:pt>
    <dgm:pt modelId="{6D0365D9-E28B-4D9B-8FA1-FC0ECD8A106C}" type="pres">
      <dgm:prSet presAssocID="{4D46F0BA-AE57-464B-8CC7-96DD9594B8A9}" presName="compNode" presStyleCnt="0"/>
      <dgm:spPr/>
    </dgm:pt>
    <dgm:pt modelId="{A1F0742F-BCF5-4D66-9D6C-083058C51FFC}" type="pres">
      <dgm:prSet presAssocID="{4D46F0BA-AE57-464B-8CC7-96DD9594B8A9}" presName="bgRect" presStyleLbl="bgShp" presStyleIdx="0" presStyleCnt="3"/>
      <dgm:spPr/>
    </dgm:pt>
    <dgm:pt modelId="{7C9E0572-1CBA-454C-A9A8-28C4E3251BB6}" type="pres">
      <dgm:prSet presAssocID="{4D46F0BA-AE57-464B-8CC7-96DD9594B8A9}"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xmlns="" r:embed="rId2"/>
              </a:ext>
            </a:extLst>
          </a:blip>
          <a:stretch>
            <a:fillRect/>
          </a:stretch>
        </a:blipFill>
        <a:ln>
          <a:noFill/>
        </a:ln>
      </dgm:spPr>
      <dgm:extLst>
        <a:ext uri="{E40237B7-FDA0-4F09-8148-C483321AD2D9}">
          <dgm14:cNvPr xmlns:dgm14="http://schemas.microsoft.com/office/drawing/2010/diagram" id="0" name="" descr="Quotes"/>
        </a:ext>
      </dgm:extLst>
    </dgm:pt>
    <dgm:pt modelId="{2B815B36-BED5-4E77-8677-B25F0890E262}" type="pres">
      <dgm:prSet presAssocID="{4D46F0BA-AE57-464B-8CC7-96DD9594B8A9}" presName="spaceRect" presStyleCnt="0"/>
      <dgm:spPr/>
    </dgm:pt>
    <dgm:pt modelId="{178C559A-6AC5-4356-A7FF-1440088D72BD}" type="pres">
      <dgm:prSet presAssocID="{4D46F0BA-AE57-464B-8CC7-96DD9594B8A9}" presName="parTx" presStyleLbl="revTx" presStyleIdx="0" presStyleCnt="3">
        <dgm:presLayoutVars>
          <dgm:chMax val="0"/>
          <dgm:chPref val="0"/>
        </dgm:presLayoutVars>
      </dgm:prSet>
      <dgm:spPr/>
      <dgm:t>
        <a:bodyPr/>
        <a:lstStyle/>
        <a:p>
          <a:endParaRPr lang="en-US"/>
        </a:p>
      </dgm:t>
    </dgm:pt>
    <dgm:pt modelId="{E5AF8FB1-103E-4249-A7F2-88387902FFAD}" type="pres">
      <dgm:prSet presAssocID="{E88B44D6-CB03-4B67-9597-AA99C70B3EA3}" presName="sibTrans" presStyleCnt="0"/>
      <dgm:spPr/>
    </dgm:pt>
    <dgm:pt modelId="{7EB3E49C-DF7C-4095-BA19-8FF73BC5497A}" type="pres">
      <dgm:prSet presAssocID="{0AB0E5CF-976E-4C91-8710-CE893F693657}" presName="compNode" presStyleCnt="0"/>
      <dgm:spPr/>
    </dgm:pt>
    <dgm:pt modelId="{198342CF-DC6D-4217-834A-BED0A266E6B7}" type="pres">
      <dgm:prSet presAssocID="{0AB0E5CF-976E-4C91-8710-CE893F693657}" presName="bgRect" presStyleLbl="bgShp" presStyleIdx="1" presStyleCnt="3"/>
      <dgm:spPr/>
    </dgm:pt>
    <dgm:pt modelId="{9D68EAC6-186E-4C6D-A228-25913C415BA4}" type="pres">
      <dgm:prSet presAssocID="{0AB0E5CF-976E-4C91-8710-CE893F693657}"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a:blipFill>
        <a:ln>
          <a:noFill/>
        </a:ln>
      </dgm:spPr>
      <dgm:extLst>
        <a:ext uri="{E40237B7-FDA0-4F09-8148-C483321AD2D9}">
          <dgm14:cNvPr xmlns:dgm14="http://schemas.microsoft.com/office/drawing/2010/diagram" id="0" name="" descr="Judge"/>
        </a:ext>
      </dgm:extLst>
    </dgm:pt>
    <dgm:pt modelId="{5885FB4C-0457-4126-979A-4E14727AE3A4}" type="pres">
      <dgm:prSet presAssocID="{0AB0E5CF-976E-4C91-8710-CE893F693657}" presName="spaceRect" presStyleCnt="0"/>
      <dgm:spPr/>
    </dgm:pt>
    <dgm:pt modelId="{1B7516C8-A75C-48B3-A0D3-2D6E06303A1F}" type="pres">
      <dgm:prSet presAssocID="{0AB0E5CF-976E-4C91-8710-CE893F693657}" presName="parTx" presStyleLbl="revTx" presStyleIdx="1" presStyleCnt="3">
        <dgm:presLayoutVars>
          <dgm:chMax val="0"/>
          <dgm:chPref val="0"/>
        </dgm:presLayoutVars>
      </dgm:prSet>
      <dgm:spPr/>
      <dgm:t>
        <a:bodyPr/>
        <a:lstStyle/>
        <a:p>
          <a:endParaRPr lang="en-US"/>
        </a:p>
      </dgm:t>
    </dgm:pt>
    <dgm:pt modelId="{FC5462CB-8A4F-46B9-8464-C16C290D3CFC}" type="pres">
      <dgm:prSet presAssocID="{35E67144-1B06-43D5-BC25-F66DEE2AE27A}" presName="sibTrans" presStyleCnt="0"/>
      <dgm:spPr/>
    </dgm:pt>
    <dgm:pt modelId="{91BBA1A0-EB17-412D-B146-6E36919B2441}" type="pres">
      <dgm:prSet presAssocID="{078EF692-424E-4F61-B155-0E4D637F8968}" presName="compNode" presStyleCnt="0"/>
      <dgm:spPr/>
    </dgm:pt>
    <dgm:pt modelId="{CA997B8B-11FD-4292-97E9-AEEA1C85E082}" type="pres">
      <dgm:prSet presAssocID="{078EF692-424E-4F61-B155-0E4D637F8968}" presName="bgRect" presStyleLbl="bgShp" presStyleIdx="2" presStyleCnt="3"/>
      <dgm:spPr/>
    </dgm:pt>
    <dgm:pt modelId="{BB3A603A-B46C-4882-8C94-B367EAC006AB}" type="pres">
      <dgm:prSet presAssocID="{078EF692-424E-4F61-B155-0E4D637F8968}"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a:blipFill>
        <a:ln>
          <a:noFill/>
        </a:ln>
      </dgm:spPr>
      <dgm:extLst>
        <a:ext uri="{E40237B7-FDA0-4F09-8148-C483321AD2D9}">
          <dgm14:cNvPr xmlns:dgm14="http://schemas.microsoft.com/office/drawing/2010/diagram" id="0" name="" descr="Gavel"/>
        </a:ext>
      </dgm:extLst>
    </dgm:pt>
    <dgm:pt modelId="{6CB2F9B2-752B-4264-ACF6-85596866E723}" type="pres">
      <dgm:prSet presAssocID="{078EF692-424E-4F61-B155-0E4D637F8968}" presName="spaceRect" presStyleCnt="0"/>
      <dgm:spPr/>
    </dgm:pt>
    <dgm:pt modelId="{CDADBC12-8945-409C-B10E-44C5E02C8640}" type="pres">
      <dgm:prSet presAssocID="{078EF692-424E-4F61-B155-0E4D637F8968}" presName="parTx" presStyleLbl="revTx" presStyleIdx="2" presStyleCnt="3">
        <dgm:presLayoutVars>
          <dgm:chMax val="0"/>
          <dgm:chPref val="0"/>
        </dgm:presLayoutVars>
      </dgm:prSet>
      <dgm:spPr/>
      <dgm:t>
        <a:bodyPr/>
        <a:lstStyle/>
        <a:p>
          <a:endParaRPr lang="en-US"/>
        </a:p>
      </dgm:t>
    </dgm:pt>
  </dgm:ptLst>
  <dgm:cxnLst>
    <dgm:cxn modelId="{7D0865B7-B5BA-416E-A943-020D8DB177CE}" type="presOf" srcId="{4D46F0BA-AE57-464B-8CC7-96DD9594B8A9}" destId="{178C559A-6AC5-4356-A7FF-1440088D72BD}" srcOrd="0" destOrd="0" presId="urn:microsoft.com/office/officeart/2018/2/layout/IconVerticalSolidList"/>
    <dgm:cxn modelId="{BEDBF135-AF19-413F-8808-BA2C47D51CD3}" srcId="{9275C2EF-9BAF-492A-952C-6FFB2EAE1D45}" destId="{078EF692-424E-4F61-B155-0E4D637F8968}" srcOrd="2" destOrd="0" parTransId="{EA89D087-3D52-4C29-A4B3-0AD25A686484}" sibTransId="{C62C1AED-05B8-4A4D-9E5A-CF06CA055D4A}"/>
    <dgm:cxn modelId="{546F7532-AFCA-4268-8890-F87A0E2E80A6}" srcId="{9275C2EF-9BAF-492A-952C-6FFB2EAE1D45}" destId="{0AB0E5CF-976E-4C91-8710-CE893F693657}" srcOrd="1" destOrd="0" parTransId="{25AFB701-B161-401F-AD1F-E085BF82FBB6}" sibTransId="{35E67144-1B06-43D5-BC25-F66DEE2AE27A}"/>
    <dgm:cxn modelId="{F23C914B-3B9D-44C0-B94F-C56B2FA11382}" type="presOf" srcId="{078EF692-424E-4F61-B155-0E4D637F8968}" destId="{CDADBC12-8945-409C-B10E-44C5E02C8640}" srcOrd="0" destOrd="0" presId="urn:microsoft.com/office/officeart/2018/2/layout/IconVerticalSolidList"/>
    <dgm:cxn modelId="{1D0EA96D-A811-46A5-B8E1-EFE9C403EDED}" type="presOf" srcId="{9275C2EF-9BAF-492A-952C-6FFB2EAE1D45}" destId="{47A59B51-DDB8-4009-BAF0-0BEEBE2C6EC1}" srcOrd="0" destOrd="0" presId="urn:microsoft.com/office/officeart/2018/2/layout/IconVerticalSolidList"/>
    <dgm:cxn modelId="{A19933FF-A31C-43D9-A5F9-E8E5F0EE4B4C}" type="presOf" srcId="{0AB0E5CF-976E-4C91-8710-CE893F693657}" destId="{1B7516C8-A75C-48B3-A0D3-2D6E06303A1F}" srcOrd="0" destOrd="0" presId="urn:microsoft.com/office/officeart/2018/2/layout/IconVerticalSolidList"/>
    <dgm:cxn modelId="{1F0B45D3-F3EF-490A-85CC-309747A21C69}" srcId="{9275C2EF-9BAF-492A-952C-6FFB2EAE1D45}" destId="{4D46F0BA-AE57-464B-8CC7-96DD9594B8A9}" srcOrd="0" destOrd="0" parTransId="{E31B4B6E-1025-4363-B0DB-DD16CA8954BA}" sibTransId="{E88B44D6-CB03-4B67-9597-AA99C70B3EA3}"/>
    <dgm:cxn modelId="{CFC7BAF4-42FD-4A5C-B412-E895E93F76C4}" type="presParOf" srcId="{47A59B51-DDB8-4009-BAF0-0BEEBE2C6EC1}" destId="{6D0365D9-E28B-4D9B-8FA1-FC0ECD8A106C}" srcOrd="0" destOrd="0" presId="urn:microsoft.com/office/officeart/2018/2/layout/IconVerticalSolidList"/>
    <dgm:cxn modelId="{603ED0AC-0F32-402F-9816-4EB3E4F2F8BF}" type="presParOf" srcId="{6D0365D9-E28B-4D9B-8FA1-FC0ECD8A106C}" destId="{A1F0742F-BCF5-4D66-9D6C-083058C51FFC}" srcOrd="0" destOrd="0" presId="urn:microsoft.com/office/officeart/2018/2/layout/IconVerticalSolidList"/>
    <dgm:cxn modelId="{2281C634-448D-41D1-9C95-76529FDC8A8D}" type="presParOf" srcId="{6D0365D9-E28B-4D9B-8FA1-FC0ECD8A106C}" destId="{7C9E0572-1CBA-454C-A9A8-28C4E3251BB6}" srcOrd="1" destOrd="0" presId="urn:microsoft.com/office/officeart/2018/2/layout/IconVerticalSolidList"/>
    <dgm:cxn modelId="{AEFDA904-CCA2-47A2-B979-213E1B86CDD4}" type="presParOf" srcId="{6D0365D9-E28B-4D9B-8FA1-FC0ECD8A106C}" destId="{2B815B36-BED5-4E77-8677-B25F0890E262}" srcOrd="2" destOrd="0" presId="urn:microsoft.com/office/officeart/2018/2/layout/IconVerticalSolidList"/>
    <dgm:cxn modelId="{DFAEA813-248E-44DB-9B02-81432A66C76A}" type="presParOf" srcId="{6D0365D9-E28B-4D9B-8FA1-FC0ECD8A106C}" destId="{178C559A-6AC5-4356-A7FF-1440088D72BD}" srcOrd="3" destOrd="0" presId="urn:microsoft.com/office/officeart/2018/2/layout/IconVerticalSolidList"/>
    <dgm:cxn modelId="{C27A27AF-AC68-47CA-A428-8069424164F6}" type="presParOf" srcId="{47A59B51-DDB8-4009-BAF0-0BEEBE2C6EC1}" destId="{E5AF8FB1-103E-4249-A7F2-88387902FFAD}" srcOrd="1" destOrd="0" presId="urn:microsoft.com/office/officeart/2018/2/layout/IconVerticalSolidList"/>
    <dgm:cxn modelId="{7C33062C-12E3-4056-BEAB-23A9B43D632B}" type="presParOf" srcId="{47A59B51-DDB8-4009-BAF0-0BEEBE2C6EC1}" destId="{7EB3E49C-DF7C-4095-BA19-8FF73BC5497A}" srcOrd="2" destOrd="0" presId="urn:microsoft.com/office/officeart/2018/2/layout/IconVerticalSolidList"/>
    <dgm:cxn modelId="{3742F384-EF22-4BDD-93CE-15569A25C4C2}" type="presParOf" srcId="{7EB3E49C-DF7C-4095-BA19-8FF73BC5497A}" destId="{198342CF-DC6D-4217-834A-BED0A266E6B7}" srcOrd="0" destOrd="0" presId="urn:microsoft.com/office/officeart/2018/2/layout/IconVerticalSolidList"/>
    <dgm:cxn modelId="{5F5CF4E5-AD8B-4FA5-BB41-FB006E71460C}" type="presParOf" srcId="{7EB3E49C-DF7C-4095-BA19-8FF73BC5497A}" destId="{9D68EAC6-186E-4C6D-A228-25913C415BA4}" srcOrd="1" destOrd="0" presId="urn:microsoft.com/office/officeart/2018/2/layout/IconVerticalSolidList"/>
    <dgm:cxn modelId="{27C71CAD-8336-423D-812C-36CCEF935488}" type="presParOf" srcId="{7EB3E49C-DF7C-4095-BA19-8FF73BC5497A}" destId="{5885FB4C-0457-4126-979A-4E14727AE3A4}" srcOrd="2" destOrd="0" presId="urn:microsoft.com/office/officeart/2018/2/layout/IconVerticalSolidList"/>
    <dgm:cxn modelId="{3815DF9F-EACE-4445-8AB2-852E976D33A1}" type="presParOf" srcId="{7EB3E49C-DF7C-4095-BA19-8FF73BC5497A}" destId="{1B7516C8-A75C-48B3-A0D3-2D6E06303A1F}" srcOrd="3" destOrd="0" presId="urn:microsoft.com/office/officeart/2018/2/layout/IconVerticalSolidList"/>
    <dgm:cxn modelId="{636BAF96-1294-4361-935D-B2474D94822C}" type="presParOf" srcId="{47A59B51-DDB8-4009-BAF0-0BEEBE2C6EC1}" destId="{FC5462CB-8A4F-46B9-8464-C16C290D3CFC}" srcOrd="3" destOrd="0" presId="urn:microsoft.com/office/officeart/2018/2/layout/IconVerticalSolidList"/>
    <dgm:cxn modelId="{033B31F4-5F7F-4C6A-B327-338F69A79539}" type="presParOf" srcId="{47A59B51-DDB8-4009-BAF0-0BEEBE2C6EC1}" destId="{91BBA1A0-EB17-412D-B146-6E36919B2441}" srcOrd="4" destOrd="0" presId="urn:microsoft.com/office/officeart/2018/2/layout/IconVerticalSolidList"/>
    <dgm:cxn modelId="{72008259-05BF-4FC7-95F1-393D3F2C6F36}" type="presParOf" srcId="{91BBA1A0-EB17-412D-B146-6E36919B2441}" destId="{CA997B8B-11FD-4292-97E9-AEEA1C85E082}" srcOrd="0" destOrd="0" presId="urn:microsoft.com/office/officeart/2018/2/layout/IconVerticalSolidList"/>
    <dgm:cxn modelId="{2EDF25AD-DA74-4B8B-A2C6-C9C02B3A2ABB}" type="presParOf" srcId="{91BBA1A0-EB17-412D-B146-6E36919B2441}" destId="{BB3A603A-B46C-4882-8C94-B367EAC006AB}" srcOrd="1" destOrd="0" presId="urn:microsoft.com/office/officeart/2018/2/layout/IconVerticalSolidList"/>
    <dgm:cxn modelId="{48BAA9F4-A576-42E9-9093-277B391AB4B3}" type="presParOf" srcId="{91BBA1A0-EB17-412D-B146-6E36919B2441}" destId="{6CB2F9B2-752B-4264-ACF6-85596866E723}" srcOrd="2" destOrd="0" presId="urn:microsoft.com/office/officeart/2018/2/layout/IconVerticalSolidList"/>
    <dgm:cxn modelId="{5734687E-3FFE-4B01-A28E-D5C737F2A741}" type="presParOf" srcId="{91BBA1A0-EB17-412D-B146-6E36919B2441}" destId="{CDADBC12-8945-409C-B10E-44C5E02C8640}"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F0742F-BCF5-4D66-9D6C-083058C51FFC}">
      <dsp:nvSpPr>
        <dsp:cNvPr id="0" name=""/>
        <dsp:cNvSpPr/>
      </dsp:nvSpPr>
      <dsp:spPr>
        <a:xfrm>
          <a:off x="0" y="642"/>
          <a:ext cx="6832212" cy="1503855"/>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C9E0572-1CBA-454C-A9A8-28C4E3251BB6}">
      <dsp:nvSpPr>
        <dsp:cNvPr id="0" name=""/>
        <dsp:cNvSpPr/>
      </dsp:nvSpPr>
      <dsp:spPr>
        <a:xfrm>
          <a:off x="454916" y="339010"/>
          <a:ext cx="827120" cy="82712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xmlns="" r:embed="rId2"/>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178C559A-6AC5-4356-A7FF-1440088D72BD}">
      <dsp:nvSpPr>
        <dsp:cNvPr id="0" name=""/>
        <dsp:cNvSpPr/>
      </dsp:nvSpPr>
      <dsp:spPr>
        <a:xfrm>
          <a:off x="1736952" y="642"/>
          <a:ext cx="5095259" cy="15038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9158" tIns="159158" rIns="159158" bIns="159158" numCol="1" spcCol="1270" anchor="ctr" anchorCtr="0">
          <a:noAutofit/>
        </a:bodyPr>
        <a:lstStyle/>
        <a:p>
          <a:pPr lvl="0" algn="l" defTabSz="711200">
            <a:lnSpc>
              <a:spcPct val="90000"/>
            </a:lnSpc>
            <a:spcBef>
              <a:spcPct val="0"/>
            </a:spcBef>
            <a:spcAft>
              <a:spcPct val="35000"/>
            </a:spcAft>
          </a:pPr>
          <a:r>
            <a:rPr lang="en-US" sz="1600" kern="1200" dirty="0"/>
            <a:t>“Depositions are not only the most common form of discovery, but properly used, they are also the most effective weapon in the discovery arsenal.” – James L. Underwood   </a:t>
          </a:r>
        </a:p>
      </dsp:txBody>
      <dsp:txXfrm>
        <a:off x="1736952" y="642"/>
        <a:ext cx="5095259" cy="1503855"/>
      </dsp:txXfrm>
    </dsp:sp>
    <dsp:sp modelId="{198342CF-DC6D-4217-834A-BED0A266E6B7}">
      <dsp:nvSpPr>
        <dsp:cNvPr id="0" name=""/>
        <dsp:cNvSpPr/>
      </dsp:nvSpPr>
      <dsp:spPr>
        <a:xfrm>
          <a:off x="0" y="1880461"/>
          <a:ext cx="6832212" cy="1503855"/>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D68EAC6-186E-4C6D-A228-25913C415BA4}">
      <dsp:nvSpPr>
        <dsp:cNvPr id="0" name=""/>
        <dsp:cNvSpPr/>
      </dsp:nvSpPr>
      <dsp:spPr>
        <a:xfrm>
          <a:off x="454916" y="2218829"/>
          <a:ext cx="827120" cy="82712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1B7516C8-A75C-48B3-A0D3-2D6E06303A1F}">
      <dsp:nvSpPr>
        <dsp:cNvPr id="0" name=""/>
        <dsp:cNvSpPr/>
      </dsp:nvSpPr>
      <dsp:spPr>
        <a:xfrm>
          <a:off x="1736952" y="1880461"/>
          <a:ext cx="5095259" cy="15038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9158" tIns="159158" rIns="159158" bIns="159158" numCol="1" spcCol="1270" anchor="ctr" anchorCtr="0">
          <a:noAutofit/>
        </a:bodyPr>
        <a:lstStyle/>
        <a:p>
          <a:pPr lvl="0" algn="l" defTabSz="711200">
            <a:lnSpc>
              <a:spcPct val="90000"/>
            </a:lnSpc>
            <a:spcBef>
              <a:spcPct val="0"/>
            </a:spcBef>
            <a:spcAft>
              <a:spcPct val="35000"/>
            </a:spcAft>
          </a:pPr>
          <a:r>
            <a:rPr lang="en-US" sz="1600" kern="1200" dirty="0"/>
            <a:t>A Deposition is a legal proceeding in which an attorney questions a witness regarding his/her knowledge of an event(s). </a:t>
          </a:r>
        </a:p>
      </dsp:txBody>
      <dsp:txXfrm>
        <a:off x="1736952" y="1880461"/>
        <a:ext cx="5095259" cy="1503855"/>
      </dsp:txXfrm>
    </dsp:sp>
    <dsp:sp modelId="{CA997B8B-11FD-4292-97E9-AEEA1C85E082}">
      <dsp:nvSpPr>
        <dsp:cNvPr id="0" name=""/>
        <dsp:cNvSpPr/>
      </dsp:nvSpPr>
      <dsp:spPr>
        <a:xfrm>
          <a:off x="0" y="3760280"/>
          <a:ext cx="6832212" cy="1503855"/>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B3A603A-B46C-4882-8C94-B367EAC006AB}">
      <dsp:nvSpPr>
        <dsp:cNvPr id="0" name=""/>
        <dsp:cNvSpPr/>
      </dsp:nvSpPr>
      <dsp:spPr>
        <a:xfrm>
          <a:off x="454916" y="4098648"/>
          <a:ext cx="827120" cy="82712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CDADBC12-8945-409C-B10E-44C5E02C8640}">
      <dsp:nvSpPr>
        <dsp:cNvPr id="0" name=""/>
        <dsp:cNvSpPr/>
      </dsp:nvSpPr>
      <dsp:spPr>
        <a:xfrm>
          <a:off x="1736952" y="3760280"/>
          <a:ext cx="5095259" cy="15038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9158" tIns="159158" rIns="159158" bIns="159158" numCol="1" spcCol="1270" anchor="ctr" anchorCtr="0">
          <a:noAutofit/>
        </a:bodyPr>
        <a:lstStyle/>
        <a:p>
          <a:pPr lvl="0" algn="l" defTabSz="711200">
            <a:lnSpc>
              <a:spcPct val="90000"/>
            </a:lnSpc>
            <a:spcBef>
              <a:spcPct val="0"/>
            </a:spcBef>
            <a:spcAft>
              <a:spcPct val="35000"/>
            </a:spcAft>
          </a:pPr>
          <a:r>
            <a:rPr lang="en-US" sz="1600" kern="1200" dirty="0"/>
            <a:t>Rule 30 of  the Alabama Rules of Civil Procedure provides, “after commencement of the action, any party may take the testimony of any person, including a party, by deposition upon oral examination. </a:t>
          </a:r>
        </a:p>
      </dsp:txBody>
      <dsp:txXfrm>
        <a:off x="1736952" y="3760280"/>
        <a:ext cx="5095259" cy="1503855"/>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xmlns="">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5/16/2019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5/16/2019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5/16/2019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5/16/2019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5/16/2019</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0.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60" name="Rectangle 59">
            <a:extLst>
              <a:ext uri="{FF2B5EF4-FFF2-40B4-BE49-F238E27FC236}">
                <a16:creationId xmlns:a16="http://schemas.microsoft.com/office/drawing/2014/main" xmlns="" id="{BA10B5F5-5513-4B59-B6AA-358DC44AC54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xmlns="" id="{5A773C92-1C1B-4389-A0F6-38396ADC749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white">
          <a:xfrm>
            <a:off x="-2" y="0"/>
            <a:ext cx="7540751" cy="6858000"/>
          </a:xfrm>
          <a:prstGeom prst="rect">
            <a:avLst/>
          </a:prstGeom>
          <a:solidFill>
            <a:schemeClr val="bg2">
              <a:lumMod val="10000"/>
              <a:alpha val="9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xmlns="" id="{80DAD383-758D-4AB4-AD12-6D1CB7A5F39A}"/>
              </a:ext>
            </a:extLst>
          </p:cNvPr>
          <p:cNvSpPr>
            <a:spLocks noGrp="1"/>
          </p:cNvSpPr>
          <p:nvPr>
            <p:ph type="ctrTitle"/>
          </p:nvPr>
        </p:nvSpPr>
        <p:spPr>
          <a:xfrm>
            <a:off x="540278" y="967417"/>
            <a:ext cx="6675215" cy="3943250"/>
          </a:xfrm>
        </p:spPr>
        <p:txBody>
          <a:bodyPr>
            <a:normAutofit/>
          </a:bodyPr>
          <a:lstStyle/>
          <a:p>
            <a:r>
              <a:rPr lang="en-US" sz="4000" dirty="0">
                <a:solidFill>
                  <a:srgbClr val="FEFFFF"/>
                </a:solidFill>
              </a:rPr>
              <a:t>TAKE A DEPOSITION LIKE A PRO </a:t>
            </a:r>
            <a:br>
              <a:rPr lang="en-US" sz="4000" dirty="0">
                <a:solidFill>
                  <a:srgbClr val="FEFFFF"/>
                </a:solidFill>
              </a:rPr>
            </a:br>
            <a:endParaRPr lang="en-US" sz="4000" dirty="0">
              <a:solidFill>
                <a:srgbClr val="FEFFFF"/>
              </a:solidFill>
            </a:endParaRPr>
          </a:p>
        </p:txBody>
      </p:sp>
      <p:pic>
        <p:nvPicPr>
          <p:cNvPr id="9" name="Picture 8" descr="A person smiling for the camera&#10;&#10;Description automatically generated">
            <a:extLst>
              <a:ext uri="{FF2B5EF4-FFF2-40B4-BE49-F238E27FC236}">
                <a16:creationId xmlns:a16="http://schemas.microsoft.com/office/drawing/2014/main" xmlns="" id="{432A60B3-534A-4668-A74C-25F7C85555CD}"/>
              </a:ext>
            </a:extLst>
          </p:cNvPr>
          <p:cNvPicPr>
            <a:picLocks noChangeAspect="1"/>
          </p:cNvPicPr>
          <p:nvPr/>
        </p:nvPicPr>
        <p:blipFill rotWithShape="1">
          <a:blip r:embed="rId2"/>
          <a:srcRect r="42" b="-1"/>
          <a:stretch/>
        </p:blipFill>
        <p:spPr>
          <a:xfrm>
            <a:off x="7540749" y="-5534"/>
            <a:ext cx="4651250" cy="3431766"/>
          </a:xfrm>
          <a:prstGeom prst="rect">
            <a:avLst/>
          </a:prstGeom>
        </p:spPr>
      </p:pic>
      <p:pic>
        <p:nvPicPr>
          <p:cNvPr id="17" name="Picture 16" descr="A person posing for the camera&#10;&#10;Description automatically generated">
            <a:extLst>
              <a:ext uri="{FF2B5EF4-FFF2-40B4-BE49-F238E27FC236}">
                <a16:creationId xmlns:a16="http://schemas.microsoft.com/office/drawing/2014/main" xmlns="" id="{3F7CAEF9-A30E-46BB-91AB-BF9CFA48E680}"/>
              </a:ext>
            </a:extLst>
          </p:cNvPr>
          <p:cNvPicPr>
            <a:picLocks noChangeAspect="1"/>
          </p:cNvPicPr>
          <p:nvPr/>
        </p:nvPicPr>
        <p:blipFill rotWithShape="1">
          <a:blip r:embed="rId3"/>
          <a:srcRect t="3633" r="1" b="47270"/>
          <a:stretch/>
        </p:blipFill>
        <p:spPr>
          <a:xfrm>
            <a:off x="7540750" y="3426232"/>
            <a:ext cx="4651250" cy="3431768"/>
          </a:xfrm>
          <a:prstGeom prst="rect">
            <a:avLst/>
          </a:prstGeom>
        </p:spPr>
      </p:pic>
      <p:cxnSp>
        <p:nvCxnSpPr>
          <p:cNvPr id="64" name="Straight Connector 63">
            <a:extLst>
              <a:ext uri="{FF2B5EF4-FFF2-40B4-BE49-F238E27FC236}">
                <a16:creationId xmlns:a16="http://schemas.microsoft.com/office/drawing/2014/main" xmlns="" id="{68A8D426-A9C5-455E-BF48-DE291636145F}"/>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flipV="1">
            <a:off x="7540749" y="3426234"/>
            <a:ext cx="4651251" cy="2766"/>
          </a:xfrm>
          <a:prstGeom prst="line">
            <a:avLst/>
          </a:prstGeom>
          <a:ln w="50800" cap="flat">
            <a:solidFill>
              <a:schemeClr val="bg2">
                <a:lumMod val="10000"/>
              </a:schemeClr>
            </a:solidFill>
            <a:miter lim="800000"/>
          </a:ln>
        </p:spPr>
        <p:style>
          <a:lnRef idx="1">
            <a:schemeClr val="accent1"/>
          </a:lnRef>
          <a:fillRef idx="0">
            <a:schemeClr val="accent1"/>
          </a:fillRef>
          <a:effectRef idx="0">
            <a:schemeClr val="accent1"/>
          </a:effectRef>
          <a:fontRef idx="minor">
            <a:schemeClr val="tx1"/>
          </a:fontRef>
        </p:style>
      </p:cxnSp>
      <p:sp>
        <p:nvSpPr>
          <p:cNvPr id="66" name="Freeform 23">
            <a:extLst>
              <a:ext uri="{FF2B5EF4-FFF2-40B4-BE49-F238E27FC236}">
                <a16:creationId xmlns:a16="http://schemas.microsoft.com/office/drawing/2014/main" xmlns="" id="{F2668A15-36E1-4989-84BC-BA74B2CD27D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grayWhite">
          <a:xfrm>
            <a:off x="0" y="5033007"/>
            <a:ext cx="8404003" cy="857047"/>
          </a:xfrm>
          <a:custGeom>
            <a:avLst/>
            <a:gdLst>
              <a:gd name="connsiteX0" fmla="*/ 0 w 8404003"/>
              <a:gd name="connsiteY0" fmla="*/ 0 h 857047"/>
              <a:gd name="connsiteX1" fmla="*/ 797860 w 8404003"/>
              <a:gd name="connsiteY1" fmla="*/ 0 h 857047"/>
              <a:gd name="connsiteX2" fmla="*/ 2482050 w 8404003"/>
              <a:gd name="connsiteY2" fmla="*/ 0 h 857047"/>
              <a:gd name="connsiteX3" fmla="*/ 3003610 w 8404003"/>
              <a:gd name="connsiteY3" fmla="*/ 0 h 857047"/>
              <a:gd name="connsiteX4" fmla="*/ 3219959 w 8404003"/>
              <a:gd name="connsiteY4" fmla="*/ 0 h 857047"/>
              <a:gd name="connsiteX5" fmla="*/ 3311869 w 8404003"/>
              <a:gd name="connsiteY5" fmla="*/ 0 h 857047"/>
              <a:gd name="connsiteX6" fmla="*/ 3326218 w 8404003"/>
              <a:gd name="connsiteY6" fmla="*/ 0 h 857047"/>
              <a:gd name="connsiteX7" fmla="*/ 3426656 w 8404003"/>
              <a:gd name="connsiteY7" fmla="*/ 0 h 857047"/>
              <a:gd name="connsiteX8" fmla="*/ 3516436 w 8404003"/>
              <a:gd name="connsiteY8" fmla="*/ 0 h 857047"/>
              <a:gd name="connsiteX9" fmla="*/ 3601649 w 8404003"/>
              <a:gd name="connsiteY9" fmla="*/ 0 h 857047"/>
              <a:gd name="connsiteX10" fmla="*/ 3699274 w 8404003"/>
              <a:gd name="connsiteY10" fmla="*/ 0 h 857047"/>
              <a:gd name="connsiteX11" fmla="*/ 3718421 w 8404003"/>
              <a:gd name="connsiteY11" fmla="*/ 0 h 857047"/>
              <a:gd name="connsiteX12" fmla="*/ 3910939 w 8404003"/>
              <a:gd name="connsiteY12" fmla="*/ 0 h 857047"/>
              <a:gd name="connsiteX13" fmla="*/ 3927053 w 8404003"/>
              <a:gd name="connsiteY13" fmla="*/ 0 h 857047"/>
              <a:gd name="connsiteX14" fmla="*/ 4198137 w 8404003"/>
              <a:gd name="connsiteY14" fmla="*/ 0 h 857047"/>
              <a:gd name="connsiteX15" fmla="*/ 4230161 w 8404003"/>
              <a:gd name="connsiteY15" fmla="*/ 0 h 857047"/>
              <a:gd name="connsiteX16" fmla="*/ 4245215 w 8404003"/>
              <a:gd name="connsiteY16" fmla="*/ 0 h 857047"/>
              <a:gd name="connsiteX17" fmla="*/ 4350592 w 8404003"/>
              <a:gd name="connsiteY17" fmla="*/ 0 h 857047"/>
              <a:gd name="connsiteX18" fmla="*/ 4357296 w 8404003"/>
              <a:gd name="connsiteY18" fmla="*/ 0 h 857047"/>
              <a:gd name="connsiteX19" fmla="*/ 4404222 w 8404003"/>
              <a:gd name="connsiteY19" fmla="*/ 0 h 857047"/>
              <a:gd name="connsiteX20" fmla="*/ 4531592 w 8404003"/>
              <a:gd name="connsiteY20" fmla="*/ 0 h 857047"/>
              <a:gd name="connsiteX21" fmla="*/ 4598953 w 8404003"/>
              <a:gd name="connsiteY21" fmla="*/ 0 h 857047"/>
              <a:gd name="connsiteX22" fmla="*/ 4779630 w 8404003"/>
              <a:gd name="connsiteY22" fmla="*/ 0 h 857047"/>
              <a:gd name="connsiteX23" fmla="*/ 5132321 w 8404003"/>
              <a:gd name="connsiteY23" fmla="*/ 0 h 857047"/>
              <a:gd name="connsiteX24" fmla="*/ 5141543 w 8404003"/>
              <a:gd name="connsiteY24" fmla="*/ 0 h 857047"/>
              <a:gd name="connsiteX25" fmla="*/ 5188556 w 8404003"/>
              <a:gd name="connsiteY25" fmla="*/ 0 h 857047"/>
              <a:gd name="connsiteX26" fmla="*/ 5206100 w 8404003"/>
              <a:gd name="connsiteY26" fmla="*/ 0 h 857047"/>
              <a:gd name="connsiteX27" fmla="*/ 5722554 w 8404003"/>
              <a:gd name="connsiteY27" fmla="*/ 0 h 857047"/>
              <a:gd name="connsiteX28" fmla="*/ 5732230 w 8404003"/>
              <a:gd name="connsiteY28" fmla="*/ 0 h 857047"/>
              <a:gd name="connsiteX29" fmla="*/ 5798594 w 8404003"/>
              <a:gd name="connsiteY29" fmla="*/ 0 h 857047"/>
              <a:gd name="connsiteX30" fmla="*/ 5799962 w 8404003"/>
              <a:gd name="connsiteY30" fmla="*/ 0 h 857047"/>
              <a:gd name="connsiteX31" fmla="*/ 6338565 w 8404003"/>
              <a:gd name="connsiteY31" fmla="*/ 0 h 857047"/>
              <a:gd name="connsiteX32" fmla="*/ 6649966 w 8404003"/>
              <a:gd name="connsiteY32" fmla="*/ 0 h 857047"/>
              <a:gd name="connsiteX33" fmla="*/ 6730668 w 8404003"/>
              <a:gd name="connsiteY33" fmla="*/ 0 h 857047"/>
              <a:gd name="connsiteX34" fmla="*/ 7178721 w 8404003"/>
              <a:gd name="connsiteY34" fmla="*/ 0 h 857047"/>
              <a:gd name="connsiteX35" fmla="*/ 7277889 w 8404003"/>
              <a:gd name="connsiteY35" fmla="*/ 0 h 857047"/>
              <a:gd name="connsiteX36" fmla="*/ 7782893 w 8404003"/>
              <a:gd name="connsiteY36" fmla="*/ 0 h 857047"/>
              <a:gd name="connsiteX37" fmla="*/ 8006080 w 8404003"/>
              <a:gd name="connsiteY37" fmla="*/ 0 h 857047"/>
              <a:gd name="connsiteX38" fmla="*/ 8030270 w 8404003"/>
              <a:gd name="connsiteY38" fmla="*/ 10516 h 857047"/>
              <a:gd name="connsiteX39" fmla="*/ 8035108 w 8404003"/>
              <a:gd name="connsiteY39" fmla="*/ 15774 h 857047"/>
              <a:gd name="connsiteX40" fmla="*/ 8393118 w 8404003"/>
              <a:gd name="connsiteY40" fmla="*/ 404863 h 857047"/>
              <a:gd name="connsiteX41" fmla="*/ 8393118 w 8404003"/>
              <a:gd name="connsiteY41" fmla="*/ 452185 h 857047"/>
              <a:gd name="connsiteX42" fmla="*/ 8035108 w 8404003"/>
              <a:gd name="connsiteY42" fmla="*/ 841273 h 857047"/>
              <a:gd name="connsiteX43" fmla="*/ 8030270 w 8404003"/>
              <a:gd name="connsiteY43" fmla="*/ 846531 h 857047"/>
              <a:gd name="connsiteX44" fmla="*/ 8006080 w 8404003"/>
              <a:gd name="connsiteY44" fmla="*/ 857047 h 857047"/>
              <a:gd name="connsiteX45" fmla="*/ 7889742 w 8404003"/>
              <a:gd name="connsiteY45" fmla="*/ 857047 h 857047"/>
              <a:gd name="connsiteX46" fmla="*/ 7782893 w 8404003"/>
              <a:gd name="connsiteY46" fmla="*/ 857047 h 857047"/>
              <a:gd name="connsiteX47" fmla="*/ 7776190 w 8404003"/>
              <a:gd name="connsiteY47" fmla="*/ 857047 h 857047"/>
              <a:gd name="connsiteX48" fmla="*/ 7730315 w 8404003"/>
              <a:gd name="connsiteY48" fmla="*/ 857047 h 857047"/>
              <a:gd name="connsiteX49" fmla="*/ 7729264 w 8404003"/>
              <a:gd name="connsiteY49" fmla="*/ 857047 h 857047"/>
              <a:gd name="connsiteX50" fmla="*/ 7601893 w 8404003"/>
              <a:gd name="connsiteY50" fmla="*/ 857047 h 857047"/>
              <a:gd name="connsiteX51" fmla="*/ 7467477 w 8404003"/>
              <a:gd name="connsiteY51" fmla="*/ 857047 h 857047"/>
              <a:gd name="connsiteX52" fmla="*/ 7353856 w 8404003"/>
              <a:gd name="connsiteY52" fmla="*/ 857047 h 857047"/>
              <a:gd name="connsiteX53" fmla="*/ 7075374 w 8404003"/>
              <a:gd name="connsiteY53" fmla="*/ 857047 h 857047"/>
              <a:gd name="connsiteX54" fmla="*/ 6944929 w 8404003"/>
              <a:gd name="connsiteY54" fmla="*/ 857047 h 857047"/>
              <a:gd name="connsiteX55" fmla="*/ 6528153 w 8404003"/>
              <a:gd name="connsiteY55" fmla="*/ 857047 h 857047"/>
              <a:gd name="connsiteX56" fmla="*/ 6334891 w 8404003"/>
              <a:gd name="connsiteY56" fmla="*/ 857047 h 857047"/>
              <a:gd name="connsiteX57" fmla="*/ 5799962 w 8404003"/>
              <a:gd name="connsiteY57" fmla="*/ 857047 h 857047"/>
              <a:gd name="connsiteX58" fmla="*/ 5722554 w 8404003"/>
              <a:gd name="connsiteY58" fmla="*/ 857047 h 857047"/>
              <a:gd name="connsiteX59" fmla="*/ 5648775 w 8404003"/>
              <a:gd name="connsiteY59" fmla="*/ 857047 h 857047"/>
              <a:gd name="connsiteX60" fmla="*/ 5483520 w 8404003"/>
              <a:gd name="connsiteY60" fmla="*/ 857047 h 857047"/>
              <a:gd name="connsiteX61" fmla="*/ 5473550 w 8404003"/>
              <a:gd name="connsiteY61" fmla="*/ 857047 h 857047"/>
              <a:gd name="connsiteX62" fmla="*/ 5132321 w 8404003"/>
              <a:gd name="connsiteY62" fmla="*/ 857047 h 857047"/>
              <a:gd name="connsiteX63" fmla="*/ 5047108 w 8404003"/>
              <a:gd name="connsiteY63" fmla="*/ 857047 h 857047"/>
              <a:gd name="connsiteX64" fmla="*/ 4954764 w 8404003"/>
              <a:gd name="connsiteY64" fmla="*/ 857047 h 857047"/>
              <a:gd name="connsiteX65" fmla="*/ 4930335 w 8404003"/>
              <a:gd name="connsiteY65" fmla="*/ 857047 h 857047"/>
              <a:gd name="connsiteX66" fmla="*/ 4450619 w 8404003"/>
              <a:gd name="connsiteY66" fmla="*/ 857047 h 857047"/>
              <a:gd name="connsiteX67" fmla="*/ 4350592 w 8404003"/>
              <a:gd name="connsiteY67" fmla="*/ 857047 h 857047"/>
              <a:gd name="connsiteX68" fmla="*/ 4335538 w 8404003"/>
              <a:gd name="connsiteY68" fmla="*/ 857047 h 857047"/>
              <a:gd name="connsiteX69" fmla="*/ 4230161 w 8404003"/>
              <a:gd name="connsiteY69" fmla="*/ 857047 h 857047"/>
              <a:gd name="connsiteX70" fmla="*/ 4215812 w 8404003"/>
              <a:gd name="connsiteY70" fmla="*/ 857047 h 857047"/>
              <a:gd name="connsiteX71" fmla="*/ 4115374 w 8404003"/>
              <a:gd name="connsiteY71" fmla="*/ 857047 h 857047"/>
              <a:gd name="connsiteX72" fmla="*/ 4049804 w 8404003"/>
              <a:gd name="connsiteY72" fmla="*/ 857047 h 857047"/>
              <a:gd name="connsiteX73" fmla="*/ 3842757 w 8404003"/>
              <a:gd name="connsiteY73" fmla="*/ 857047 h 857047"/>
              <a:gd name="connsiteX74" fmla="*/ 3614977 w 8404003"/>
              <a:gd name="connsiteY74" fmla="*/ 857047 h 857047"/>
              <a:gd name="connsiteX75" fmla="*/ 3516436 w 8404003"/>
              <a:gd name="connsiteY75" fmla="*/ 857047 h 857047"/>
              <a:gd name="connsiteX76" fmla="*/ 3452333 w 8404003"/>
              <a:gd name="connsiteY76" fmla="*/ 857047 h 857047"/>
              <a:gd name="connsiteX77" fmla="*/ 3311869 w 8404003"/>
              <a:gd name="connsiteY77" fmla="*/ 857047 h 857047"/>
              <a:gd name="connsiteX78" fmla="*/ 3300088 w 8404003"/>
              <a:gd name="connsiteY78" fmla="*/ 857047 h 857047"/>
              <a:gd name="connsiteX79" fmla="*/ 3272588 w 8404003"/>
              <a:gd name="connsiteY79" fmla="*/ 857047 h 857047"/>
              <a:gd name="connsiteX80" fmla="*/ 3179295 w 8404003"/>
              <a:gd name="connsiteY80" fmla="*/ 857047 h 857047"/>
              <a:gd name="connsiteX81" fmla="*/ 3003610 w 8404003"/>
              <a:gd name="connsiteY81" fmla="*/ 857047 h 857047"/>
              <a:gd name="connsiteX82" fmla="*/ 2997618 w 8404003"/>
              <a:gd name="connsiteY82" fmla="*/ 857047 h 857047"/>
              <a:gd name="connsiteX83" fmla="*/ 797860 w 8404003"/>
              <a:gd name="connsiteY83" fmla="*/ 857047 h 857047"/>
              <a:gd name="connsiteX84" fmla="*/ 0 w 8404003"/>
              <a:gd name="connsiteY84" fmla="*/ 857047 h 857047"/>
              <a:gd name="connsiteX85" fmla="*/ 0 w 8404003"/>
              <a:gd name="connsiteY85" fmla="*/ 0 h 85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Lst>
            <a:rect l="l" t="t" r="r" b="b"/>
            <a:pathLst>
              <a:path w="8404003" h="857047">
                <a:moveTo>
                  <a:pt x="0" y="0"/>
                </a:moveTo>
                <a:cubicBezTo>
                  <a:pt x="0" y="0"/>
                  <a:pt x="0" y="0"/>
                  <a:pt x="797860" y="0"/>
                </a:cubicBezTo>
                <a:cubicBezTo>
                  <a:pt x="797860" y="0"/>
                  <a:pt x="797860" y="0"/>
                  <a:pt x="2482050" y="0"/>
                </a:cubicBezTo>
                <a:lnTo>
                  <a:pt x="3003610" y="0"/>
                </a:lnTo>
                <a:cubicBezTo>
                  <a:pt x="3003610" y="0"/>
                  <a:pt x="3003610" y="0"/>
                  <a:pt x="3219959" y="0"/>
                </a:cubicBezTo>
                <a:lnTo>
                  <a:pt x="3311869" y="0"/>
                </a:lnTo>
                <a:lnTo>
                  <a:pt x="3326218" y="0"/>
                </a:lnTo>
                <a:lnTo>
                  <a:pt x="3426656" y="0"/>
                </a:lnTo>
                <a:lnTo>
                  <a:pt x="3516436" y="0"/>
                </a:lnTo>
                <a:cubicBezTo>
                  <a:pt x="3516436" y="0"/>
                  <a:pt x="3516436" y="0"/>
                  <a:pt x="3601649" y="0"/>
                </a:cubicBezTo>
                <a:lnTo>
                  <a:pt x="3699274" y="0"/>
                </a:lnTo>
                <a:lnTo>
                  <a:pt x="3718421" y="0"/>
                </a:lnTo>
                <a:cubicBezTo>
                  <a:pt x="3768918" y="0"/>
                  <a:pt x="3832038" y="0"/>
                  <a:pt x="3910939" y="0"/>
                </a:cubicBezTo>
                <a:lnTo>
                  <a:pt x="3927053" y="0"/>
                </a:lnTo>
                <a:lnTo>
                  <a:pt x="4198137" y="0"/>
                </a:lnTo>
                <a:lnTo>
                  <a:pt x="4230161" y="0"/>
                </a:lnTo>
                <a:lnTo>
                  <a:pt x="4245215" y="0"/>
                </a:lnTo>
                <a:lnTo>
                  <a:pt x="4350592" y="0"/>
                </a:lnTo>
                <a:lnTo>
                  <a:pt x="4357296" y="0"/>
                </a:lnTo>
                <a:lnTo>
                  <a:pt x="4404222" y="0"/>
                </a:lnTo>
                <a:lnTo>
                  <a:pt x="4531592" y="0"/>
                </a:lnTo>
                <a:lnTo>
                  <a:pt x="4598953" y="0"/>
                </a:lnTo>
                <a:lnTo>
                  <a:pt x="4779630" y="0"/>
                </a:lnTo>
                <a:lnTo>
                  <a:pt x="5132321" y="0"/>
                </a:lnTo>
                <a:cubicBezTo>
                  <a:pt x="5132321" y="0"/>
                  <a:pt x="5132321" y="0"/>
                  <a:pt x="5141543" y="0"/>
                </a:cubicBezTo>
                <a:lnTo>
                  <a:pt x="5188556" y="0"/>
                </a:lnTo>
                <a:lnTo>
                  <a:pt x="5206100" y="0"/>
                </a:lnTo>
                <a:cubicBezTo>
                  <a:pt x="5279879" y="0"/>
                  <a:pt x="5427438" y="0"/>
                  <a:pt x="5722554" y="0"/>
                </a:cubicBezTo>
                <a:cubicBezTo>
                  <a:pt x="5722554" y="0"/>
                  <a:pt x="5722554" y="0"/>
                  <a:pt x="5732230" y="0"/>
                </a:cubicBezTo>
                <a:lnTo>
                  <a:pt x="5798594" y="0"/>
                </a:lnTo>
                <a:lnTo>
                  <a:pt x="5799962" y="0"/>
                </a:lnTo>
                <a:cubicBezTo>
                  <a:pt x="5799962" y="0"/>
                  <a:pt x="5799962" y="0"/>
                  <a:pt x="6338565" y="0"/>
                </a:cubicBezTo>
                <a:lnTo>
                  <a:pt x="6649966" y="0"/>
                </a:lnTo>
                <a:lnTo>
                  <a:pt x="6730668" y="0"/>
                </a:lnTo>
                <a:lnTo>
                  <a:pt x="7178721" y="0"/>
                </a:lnTo>
                <a:lnTo>
                  <a:pt x="7277889" y="0"/>
                </a:lnTo>
                <a:lnTo>
                  <a:pt x="7782893" y="0"/>
                </a:lnTo>
                <a:lnTo>
                  <a:pt x="8006080" y="0"/>
                </a:lnTo>
                <a:cubicBezTo>
                  <a:pt x="8015756" y="0"/>
                  <a:pt x="8025432" y="5258"/>
                  <a:pt x="8030270" y="10516"/>
                </a:cubicBezTo>
                <a:cubicBezTo>
                  <a:pt x="8030270" y="10516"/>
                  <a:pt x="8035108" y="10516"/>
                  <a:pt x="8035108" y="15774"/>
                </a:cubicBezTo>
                <a:cubicBezTo>
                  <a:pt x="8035108" y="15774"/>
                  <a:pt x="8035108" y="15774"/>
                  <a:pt x="8393118" y="404863"/>
                </a:cubicBezTo>
                <a:cubicBezTo>
                  <a:pt x="8407632" y="415379"/>
                  <a:pt x="8407632" y="436411"/>
                  <a:pt x="8393118" y="452185"/>
                </a:cubicBezTo>
                <a:cubicBezTo>
                  <a:pt x="8393118" y="452185"/>
                  <a:pt x="8393118" y="452185"/>
                  <a:pt x="8035108" y="841273"/>
                </a:cubicBezTo>
                <a:cubicBezTo>
                  <a:pt x="8035108" y="841273"/>
                  <a:pt x="8030270" y="841273"/>
                  <a:pt x="8030270" y="846531"/>
                </a:cubicBezTo>
                <a:cubicBezTo>
                  <a:pt x="8025432" y="851789"/>
                  <a:pt x="8015756" y="857047"/>
                  <a:pt x="8006080" y="857047"/>
                </a:cubicBezTo>
                <a:cubicBezTo>
                  <a:pt x="8006080" y="857047"/>
                  <a:pt x="8006080" y="857047"/>
                  <a:pt x="7889742" y="857047"/>
                </a:cubicBezTo>
                <a:lnTo>
                  <a:pt x="7782893" y="857047"/>
                </a:lnTo>
                <a:lnTo>
                  <a:pt x="7776190" y="857047"/>
                </a:lnTo>
                <a:lnTo>
                  <a:pt x="7730315" y="857047"/>
                </a:lnTo>
                <a:lnTo>
                  <a:pt x="7729264" y="857047"/>
                </a:lnTo>
                <a:lnTo>
                  <a:pt x="7601893" y="857047"/>
                </a:lnTo>
                <a:lnTo>
                  <a:pt x="7467477" y="857047"/>
                </a:lnTo>
                <a:lnTo>
                  <a:pt x="7353856" y="857047"/>
                </a:lnTo>
                <a:lnTo>
                  <a:pt x="7075374" y="857047"/>
                </a:lnTo>
                <a:lnTo>
                  <a:pt x="6944929" y="857047"/>
                </a:lnTo>
                <a:lnTo>
                  <a:pt x="6528153" y="857047"/>
                </a:lnTo>
                <a:lnTo>
                  <a:pt x="6334891" y="857047"/>
                </a:lnTo>
                <a:lnTo>
                  <a:pt x="5799962" y="857047"/>
                </a:lnTo>
                <a:cubicBezTo>
                  <a:pt x="5799962" y="857047"/>
                  <a:pt x="5799962" y="857047"/>
                  <a:pt x="5722554" y="857047"/>
                </a:cubicBezTo>
                <a:cubicBezTo>
                  <a:pt x="5722554" y="857047"/>
                  <a:pt x="5722554" y="857047"/>
                  <a:pt x="5648775" y="857047"/>
                </a:cubicBezTo>
                <a:lnTo>
                  <a:pt x="5483520" y="857047"/>
                </a:lnTo>
                <a:lnTo>
                  <a:pt x="5473550" y="857047"/>
                </a:lnTo>
                <a:cubicBezTo>
                  <a:pt x="5390548" y="857047"/>
                  <a:pt x="5279879" y="857047"/>
                  <a:pt x="5132321" y="857047"/>
                </a:cubicBezTo>
                <a:cubicBezTo>
                  <a:pt x="5132321" y="857047"/>
                  <a:pt x="5132321" y="857047"/>
                  <a:pt x="5047108" y="857047"/>
                </a:cubicBezTo>
                <a:lnTo>
                  <a:pt x="4954764" y="857047"/>
                </a:lnTo>
                <a:lnTo>
                  <a:pt x="4930335" y="857047"/>
                </a:lnTo>
                <a:cubicBezTo>
                  <a:pt x="4829342" y="857047"/>
                  <a:pt x="4677853" y="857047"/>
                  <a:pt x="4450619" y="857047"/>
                </a:cubicBezTo>
                <a:lnTo>
                  <a:pt x="4350592" y="857047"/>
                </a:lnTo>
                <a:lnTo>
                  <a:pt x="4335538" y="857047"/>
                </a:lnTo>
                <a:lnTo>
                  <a:pt x="4230161" y="857047"/>
                </a:lnTo>
                <a:lnTo>
                  <a:pt x="4215812" y="857047"/>
                </a:lnTo>
                <a:lnTo>
                  <a:pt x="4115374" y="857047"/>
                </a:lnTo>
                <a:lnTo>
                  <a:pt x="4049804" y="857047"/>
                </a:lnTo>
                <a:lnTo>
                  <a:pt x="3842757" y="857047"/>
                </a:lnTo>
                <a:lnTo>
                  <a:pt x="3614977" y="857047"/>
                </a:lnTo>
                <a:lnTo>
                  <a:pt x="3516436" y="857047"/>
                </a:lnTo>
                <a:cubicBezTo>
                  <a:pt x="3516436" y="857047"/>
                  <a:pt x="3516436" y="857047"/>
                  <a:pt x="3452333" y="857047"/>
                </a:cubicBezTo>
                <a:lnTo>
                  <a:pt x="3311869" y="857047"/>
                </a:lnTo>
                <a:lnTo>
                  <a:pt x="3300088" y="857047"/>
                </a:lnTo>
                <a:lnTo>
                  <a:pt x="3272588" y="857047"/>
                </a:lnTo>
                <a:lnTo>
                  <a:pt x="3179295" y="857047"/>
                </a:lnTo>
                <a:lnTo>
                  <a:pt x="3003610" y="857047"/>
                </a:lnTo>
                <a:lnTo>
                  <a:pt x="2997618" y="857047"/>
                </a:lnTo>
                <a:cubicBezTo>
                  <a:pt x="2683367" y="857047"/>
                  <a:pt x="2054864" y="857047"/>
                  <a:pt x="797860" y="857047"/>
                </a:cubicBezTo>
                <a:cubicBezTo>
                  <a:pt x="797860" y="857047"/>
                  <a:pt x="797860" y="857047"/>
                  <a:pt x="0" y="857047"/>
                </a:cubicBezTo>
                <a:cubicBezTo>
                  <a:pt x="0" y="857047"/>
                  <a:pt x="0" y="857047"/>
                  <a:pt x="0" y="0"/>
                </a:cubicBezTo>
                <a:close/>
              </a:path>
            </a:pathLst>
          </a:custGeom>
          <a:solidFill>
            <a:schemeClr val="accent1"/>
          </a:solidFill>
          <a:ln>
            <a:noFill/>
          </a:ln>
        </p:spPr>
        <p:txBody>
          <a:bodyPr vert="horz" wrap="square" lIns="91440" tIns="45720" rIns="91440" bIns="45720" numCol="1" anchor="t" anchorCtr="0" compatLnSpc="1">
            <a:prstTxWarp prst="textNoShape">
              <a:avLst/>
            </a:prstTxWarp>
            <a:noAutofit/>
          </a:bodyPr>
          <a:lstStyle/>
          <a:p>
            <a:endParaRPr lang="en-US" dirty="0"/>
          </a:p>
        </p:txBody>
      </p:sp>
      <p:sp>
        <p:nvSpPr>
          <p:cNvPr id="3" name="Subtitle 2">
            <a:extLst>
              <a:ext uri="{FF2B5EF4-FFF2-40B4-BE49-F238E27FC236}">
                <a16:creationId xmlns:a16="http://schemas.microsoft.com/office/drawing/2014/main" xmlns="" id="{B50AAEE7-B4B2-4407-ACE3-5F409ADB11F9}"/>
              </a:ext>
            </a:extLst>
          </p:cNvPr>
          <p:cNvSpPr>
            <a:spLocks noGrp="1"/>
          </p:cNvSpPr>
          <p:nvPr>
            <p:ph type="subTitle" idx="1"/>
          </p:nvPr>
        </p:nvSpPr>
        <p:spPr>
          <a:xfrm>
            <a:off x="540278" y="5189400"/>
            <a:ext cx="6692953" cy="544260"/>
          </a:xfrm>
        </p:spPr>
        <p:txBody>
          <a:bodyPr anchor="ctr">
            <a:normAutofit/>
          </a:bodyPr>
          <a:lstStyle/>
          <a:p>
            <a:pPr>
              <a:lnSpc>
                <a:spcPct val="90000"/>
              </a:lnSpc>
            </a:pPr>
            <a:r>
              <a:rPr lang="en-US" sz="1100" dirty="0">
                <a:solidFill>
                  <a:srgbClr val="FEFFFF"/>
                </a:solidFill>
              </a:rPr>
              <a:t>Leon Hampton, Associate, Beasley Allen Law Firm</a:t>
            </a:r>
          </a:p>
          <a:p>
            <a:pPr>
              <a:lnSpc>
                <a:spcPct val="90000"/>
              </a:lnSpc>
            </a:pPr>
            <a:r>
              <a:rPr lang="en-US" sz="1100" dirty="0">
                <a:solidFill>
                  <a:srgbClr val="FEFFFF"/>
                </a:solidFill>
              </a:rPr>
              <a:t>Summer Wells, Associate, Serious Injury Law Group</a:t>
            </a:r>
          </a:p>
        </p:txBody>
      </p:sp>
    </p:spTree>
    <p:extLst>
      <p:ext uri="{BB962C8B-B14F-4D97-AF65-F5344CB8AC3E}">
        <p14:creationId xmlns:p14="http://schemas.microsoft.com/office/powerpoint/2010/main" val="2200846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E478B11-5638-4F4B-A54D-1F9C3ABE7213}"/>
              </a:ext>
            </a:extLst>
          </p:cNvPr>
          <p:cNvSpPr>
            <a:spLocks noGrp="1"/>
          </p:cNvSpPr>
          <p:nvPr>
            <p:ph type="title"/>
          </p:nvPr>
        </p:nvSpPr>
        <p:spPr/>
        <p:txBody>
          <a:bodyPr/>
          <a:lstStyle/>
          <a:p>
            <a:r>
              <a:rPr lang="en-US" dirty="0"/>
              <a:t>Defending a Deposition</a:t>
            </a:r>
          </a:p>
        </p:txBody>
      </p:sp>
      <p:sp>
        <p:nvSpPr>
          <p:cNvPr id="3" name="Content Placeholder 2">
            <a:extLst>
              <a:ext uri="{FF2B5EF4-FFF2-40B4-BE49-F238E27FC236}">
                <a16:creationId xmlns:a16="http://schemas.microsoft.com/office/drawing/2014/main" xmlns="" id="{F8984D0C-C365-4BC5-A8D7-B70940A23EDA}"/>
              </a:ext>
            </a:extLst>
          </p:cNvPr>
          <p:cNvSpPr>
            <a:spLocks noGrp="1"/>
          </p:cNvSpPr>
          <p:nvPr>
            <p:ph idx="1"/>
          </p:nvPr>
        </p:nvSpPr>
        <p:spPr/>
        <p:txBody>
          <a:bodyPr>
            <a:normAutofit fontScale="85000" lnSpcReduction="20000"/>
          </a:bodyPr>
          <a:lstStyle/>
          <a:p>
            <a:r>
              <a:rPr lang="en-US" dirty="0"/>
              <a:t>Preparation is essential to defending a deposition. </a:t>
            </a:r>
          </a:p>
          <a:p>
            <a:r>
              <a:rPr lang="en-US" dirty="0"/>
              <a:t>Many people have never been deposed. As such, you should make sure that your client is sufficiently prepared. </a:t>
            </a:r>
          </a:p>
          <a:p>
            <a:r>
              <a:rPr lang="en-US" dirty="0"/>
              <a:t>It’s important that the witness is more than familiar with the potential topics that will be covered. </a:t>
            </a:r>
          </a:p>
          <a:p>
            <a:r>
              <a:rPr lang="en-US" dirty="0"/>
              <a:t>Below are some additional tips to give to the deponent to prepare them for their deposition.</a:t>
            </a:r>
          </a:p>
          <a:p>
            <a:pPr lvl="1"/>
            <a:r>
              <a:rPr lang="en-US" dirty="0"/>
              <a:t>Only answer the question asked</a:t>
            </a:r>
          </a:p>
          <a:p>
            <a:pPr lvl="1"/>
            <a:r>
              <a:rPr lang="en-US" dirty="0"/>
              <a:t>Don’t speculate</a:t>
            </a:r>
          </a:p>
          <a:p>
            <a:pPr lvl="1"/>
            <a:r>
              <a:rPr lang="en-US" dirty="0"/>
              <a:t>Always be truthful </a:t>
            </a:r>
          </a:p>
          <a:p>
            <a:pPr lvl="1"/>
            <a:r>
              <a:rPr lang="en-US" dirty="0"/>
              <a:t>Always read a document  before answering questions regarding the document</a:t>
            </a:r>
          </a:p>
          <a:p>
            <a:pPr lvl="1"/>
            <a:r>
              <a:rPr lang="en-US" dirty="0"/>
              <a:t>Take a break when needed</a:t>
            </a:r>
          </a:p>
          <a:p>
            <a:pPr lvl="1"/>
            <a:r>
              <a:rPr lang="en-US" dirty="0"/>
              <a:t> If you don’t understand the question, ask the examiner to clarify</a:t>
            </a:r>
          </a:p>
        </p:txBody>
      </p:sp>
    </p:spTree>
    <p:extLst>
      <p:ext uri="{BB962C8B-B14F-4D97-AF65-F5344CB8AC3E}">
        <p14:creationId xmlns:p14="http://schemas.microsoft.com/office/powerpoint/2010/main" val="19630331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2E8A86D-4FAD-4CF8-B6B2-4A14221DF1DB}"/>
              </a:ext>
            </a:extLst>
          </p:cNvPr>
          <p:cNvSpPr>
            <a:spLocks noGrp="1"/>
          </p:cNvSpPr>
          <p:nvPr>
            <p:ph type="title"/>
          </p:nvPr>
        </p:nvSpPr>
        <p:spPr/>
        <p:txBody>
          <a:bodyPr/>
          <a:lstStyle/>
          <a:p>
            <a:r>
              <a:rPr lang="en-US" dirty="0"/>
              <a:t>Deposition “pitfalls” to avoid</a:t>
            </a:r>
          </a:p>
        </p:txBody>
      </p:sp>
      <p:sp>
        <p:nvSpPr>
          <p:cNvPr id="3" name="Content Placeholder 2">
            <a:extLst>
              <a:ext uri="{FF2B5EF4-FFF2-40B4-BE49-F238E27FC236}">
                <a16:creationId xmlns:a16="http://schemas.microsoft.com/office/drawing/2014/main" xmlns="" id="{7E2C5DA1-6A63-46EF-BD4E-22C7CF174F68}"/>
              </a:ext>
            </a:extLst>
          </p:cNvPr>
          <p:cNvSpPr>
            <a:spLocks noGrp="1"/>
          </p:cNvSpPr>
          <p:nvPr>
            <p:ph idx="1"/>
          </p:nvPr>
        </p:nvSpPr>
        <p:spPr/>
        <p:txBody>
          <a:bodyPr>
            <a:normAutofit lnSpcReduction="10000"/>
          </a:bodyPr>
          <a:lstStyle/>
          <a:p>
            <a:r>
              <a:rPr lang="en-US" dirty="0"/>
              <a:t>Don’t allow opposing counsel to “throw you off of your game.” </a:t>
            </a:r>
          </a:p>
          <a:p>
            <a:r>
              <a:rPr lang="en-US" dirty="0"/>
              <a:t>Stay focused on the goal of the deposition. </a:t>
            </a:r>
          </a:p>
          <a:p>
            <a:r>
              <a:rPr lang="en-US" dirty="0"/>
              <a:t>Always thoroughly review the case file and the documents that are in the case. </a:t>
            </a:r>
          </a:p>
          <a:p>
            <a:r>
              <a:rPr lang="en-US" dirty="0"/>
              <a:t>Don’t attempt to wing it. It will not work. </a:t>
            </a:r>
          </a:p>
          <a:p>
            <a:r>
              <a:rPr lang="en-US" dirty="0"/>
              <a:t>Don’t forget to ask your client about the witness. Your client may have information about the witness that will help their case. </a:t>
            </a:r>
          </a:p>
          <a:p>
            <a:r>
              <a:rPr lang="en-US" dirty="0"/>
              <a:t>Always listen to the responses. You may get helpful information that you didn’t plan to obtain. </a:t>
            </a:r>
          </a:p>
          <a:p>
            <a:r>
              <a:rPr lang="en-US" dirty="0"/>
              <a:t>Don’t forget to read the transcript from your last deposition to avoid prior mistakes. </a:t>
            </a:r>
          </a:p>
          <a:p>
            <a:endParaRPr lang="en-US" dirty="0"/>
          </a:p>
        </p:txBody>
      </p:sp>
    </p:spTree>
    <p:extLst>
      <p:ext uri="{BB962C8B-B14F-4D97-AF65-F5344CB8AC3E}">
        <p14:creationId xmlns:p14="http://schemas.microsoft.com/office/powerpoint/2010/main" val="34717337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grpSp>
        <p:nvGrpSpPr>
          <p:cNvPr id="306" name="Group 148">
            <a:extLst>
              <a:ext uri="{FF2B5EF4-FFF2-40B4-BE49-F238E27FC236}">
                <a16:creationId xmlns:a16="http://schemas.microsoft.com/office/drawing/2014/main" xmlns="" id="{8CD25866-F15D-40A4-AEC5-47C044637AB7}"/>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9" y="228600"/>
            <a:ext cx="2851523" cy="6638625"/>
            <a:chOff x="2487613" y="285750"/>
            <a:chExt cx="2428875" cy="5654676"/>
          </a:xfrm>
        </p:grpSpPr>
        <p:sp>
          <p:nvSpPr>
            <p:cNvPr id="150" name="Freeform 11">
              <a:extLst>
                <a:ext uri="{FF2B5EF4-FFF2-40B4-BE49-F238E27FC236}">
                  <a16:creationId xmlns:a16="http://schemas.microsoft.com/office/drawing/2014/main" xmlns="" id="{DCB8E995-36E8-40B6-82D4-F52DE2987B5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07" name="Freeform 12">
              <a:extLst>
                <a:ext uri="{FF2B5EF4-FFF2-40B4-BE49-F238E27FC236}">
                  <a16:creationId xmlns:a16="http://schemas.microsoft.com/office/drawing/2014/main" xmlns="" id="{DF54AEB5-68B5-46AE-B8F0-EEBE5DFED80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08" name="Freeform 13">
              <a:extLst>
                <a:ext uri="{FF2B5EF4-FFF2-40B4-BE49-F238E27FC236}">
                  <a16:creationId xmlns:a16="http://schemas.microsoft.com/office/drawing/2014/main" xmlns="" id="{E3F708CB-F094-4EE7-8AD5-A462F1DF8B8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309" name="Freeform 14">
              <a:extLst>
                <a:ext uri="{FF2B5EF4-FFF2-40B4-BE49-F238E27FC236}">
                  <a16:creationId xmlns:a16="http://schemas.microsoft.com/office/drawing/2014/main" xmlns="" id="{ECFCFB22-E8B5-4FAC-A354-E7E0CE6F2B6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310" name="Freeform 15">
              <a:extLst>
                <a:ext uri="{FF2B5EF4-FFF2-40B4-BE49-F238E27FC236}">
                  <a16:creationId xmlns:a16="http://schemas.microsoft.com/office/drawing/2014/main" xmlns="" id="{ED1DB3B4-A6DC-476F-986E-DF361EE8421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311" name="Freeform 16">
              <a:extLst>
                <a:ext uri="{FF2B5EF4-FFF2-40B4-BE49-F238E27FC236}">
                  <a16:creationId xmlns:a16="http://schemas.microsoft.com/office/drawing/2014/main" xmlns="" id="{4EE13DFA-3489-4DE6-9154-34D9CB40054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12" name="Freeform 17">
              <a:extLst>
                <a:ext uri="{FF2B5EF4-FFF2-40B4-BE49-F238E27FC236}">
                  <a16:creationId xmlns:a16="http://schemas.microsoft.com/office/drawing/2014/main" xmlns="" id="{5CD12D51-F9A8-4CC9-B9C9-206EAFD8C16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3" name="Freeform 18">
              <a:extLst>
                <a:ext uri="{FF2B5EF4-FFF2-40B4-BE49-F238E27FC236}">
                  <a16:creationId xmlns:a16="http://schemas.microsoft.com/office/drawing/2014/main" xmlns="" id="{266B326C-1178-40F9-A265-6067D363B4B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14" name="Freeform 19">
              <a:extLst>
                <a:ext uri="{FF2B5EF4-FFF2-40B4-BE49-F238E27FC236}">
                  <a16:creationId xmlns:a16="http://schemas.microsoft.com/office/drawing/2014/main" xmlns="" id="{12F3B319-F00B-4755-BC54-95511E21DB2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15" name="Freeform 20">
              <a:extLst>
                <a:ext uri="{FF2B5EF4-FFF2-40B4-BE49-F238E27FC236}">
                  <a16:creationId xmlns:a16="http://schemas.microsoft.com/office/drawing/2014/main" xmlns="" id="{3079D7BD-8A3F-47F6-8407-D9DA96FF351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16" name="Freeform 21">
              <a:extLst>
                <a:ext uri="{FF2B5EF4-FFF2-40B4-BE49-F238E27FC236}">
                  <a16:creationId xmlns:a16="http://schemas.microsoft.com/office/drawing/2014/main" xmlns="" id="{1F97C31C-8585-43FB-924B-8ADD6512332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17" name="Freeform 22">
              <a:extLst>
                <a:ext uri="{FF2B5EF4-FFF2-40B4-BE49-F238E27FC236}">
                  <a16:creationId xmlns:a16="http://schemas.microsoft.com/office/drawing/2014/main" xmlns="" id="{A33E1C89-7E74-49BF-A5D1-9A352ED03E2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318" name="Group 162">
            <a:extLst>
              <a:ext uri="{FF2B5EF4-FFF2-40B4-BE49-F238E27FC236}">
                <a16:creationId xmlns:a16="http://schemas.microsoft.com/office/drawing/2014/main" xmlns="" id="{0C4A17ED-96AA-44A6-A050-E1A7A1CDD9E7}"/>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27224" y="-786"/>
            <a:ext cx="2356675" cy="6854040"/>
            <a:chOff x="6627813" y="194833"/>
            <a:chExt cx="1952625" cy="5678918"/>
          </a:xfrm>
        </p:grpSpPr>
        <p:sp>
          <p:nvSpPr>
            <p:cNvPr id="164" name="Freeform 27">
              <a:extLst>
                <a:ext uri="{FF2B5EF4-FFF2-40B4-BE49-F238E27FC236}">
                  <a16:creationId xmlns:a16="http://schemas.microsoft.com/office/drawing/2014/main" xmlns="" id="{FBB2A87E-3E24-4A6F-9FD8-0F1436D4D35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319" name="Freeform 28">
              <a:extLst>
                <a:ext uri="{FF2B5EF4-FFF2-40B4-BE49-F238E27FC236}">
                  <a16:creationId xmlns:a16="http://schemas.microsoft.com/office/drawing/2014/main" xmlns="" id="{257F945B-2AA3-4328-BFF5-20DE64011B0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66" name="Freeform 29">
              <a:extLst>
                <a:ext uri="{FF2B5EF4-FFF2-40B4-BE49-F238E27FC236}">
                  <a16:creationId xmlns:a16="http://schemas.microsoft.com/office/drawing/2014/main" xmlns="" id="{E1A7230F-6A6F-403C-9D83-7176E285251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320" name="Freeform 30">
              <a:extLst>
                <a:ext uri="{FF2B5EF4-FFF2-40B4-BE49-F238E27FC236}">
                  <a16:creationId xmlns:a16="http://schemas.microsoft.com/office/drawing/2014/main" xmlns="" id="{E33E315A-9CB0-460E-A8B7-0A064BBFA05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68" name="Freeform 31">
              <a:extLst>
                <a:ext uri="{FF2B5EF4-FFF2-40B4-BE49-F238E27FC236}">
                  <a16:creationId xmlns:a16="http://schemas.microsoft.com/office/drawing/2014/main" xmlns="" id="{22CAAD33-CFAD-4E61-82AE-0C6F838530D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321" name="Freeform 32">
              <a:extLst>
                <a:ext uri="{FF2B5EF4-FFF2-40B4-BE49-F238E27FC236}">
                  <a16:creationId xmlns:a16="http://schemas.microsoft.com/office/drawing/2014/main" xmlns="" id="{1A20E13C-2540-4000-A13B-8F781100E38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0" name="Freeform 33">
              <a:extLst>
                <a:ext uri="{FF2B5EF4-FFF2-40B4-BE49-F238E27FC236}">
                  <a16:creationId xmlns:a16="http://schemas.microsoft.com/office/drawing/2014/main" xmlns="" id="{51EF0A01-E03D-448B-B12E-D5BFC6D0D22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322" name="Freeform 34">
              <a:extLst>
                <a:ext uri="{FF2B5EF4-FFF2-40B4-BE49-F238E27FC236}">
                  <a16:creationId xmlns:a16="http://schemas.microsoft.com/office/drawing/2014/main" xmlns="" id="{58286A03-168E-477B-8876-2C53E4950DB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323" name="Freeform 35">
              <a:extLst>
                <a:ext uri="{FF2B5EF4-FFF2-40B4-BE49-F238E27FC236}">
                  <a16:creationId xmlns:a16="http://schemas.microsoft.com/office/drawing/2014/main" xmlns="" id="{3DFFC705-1899-4E4C-AE76-F85BAF2F66E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324" name="Freeform 36">
              <a:extLst>
                <a:ext uri="{FF2B5EF4-FFF2-40B4-BE49-F238E27FC236}">
                  <a16:creationId xmlns:a16="http://schemas.microsoft.com/office/drawing/2014/main" xmlns="" id="{01C9598D-BDF6-4A24-83B6-4DCA4D13494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325" name="Freeform 37">
              <a:extLst>
                <a:ext uri="{FF2B5EF4-FFF2-40B4-BE49-F238E27FC236}">
                  <a16:creationId xmlns:a16="http://schemas.microsoft.com/office/drawing/2014/main" xmlns="" id="{950C8213-67CD-4DEF-AA44-8BB31013924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175" name="Freeform 38">
              <a:extLst>
                <a:ext uri="{FF2B5EF4-FFF2-40B4-BE49-F238E27FC236}">
                  <a16:creationId xmlns:a16="http://schemas.microsoft.com/office/drawing/2014/main" xmlns="" id="{2016FE1D-E3EB-4CF6-809B-159872CC787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326" name="Rectangle 176">
            <a:extLst>
              <a:ext uri="{FF2B5EF4-FFF2-40B4-BE49-F238E27FC236}">
                <a16:creationId xmlns:a16="http://schemas.microsoft.com/office/drawing/2014/main" xmlns="" id="{CE6C63DC-BAE4-42B6-8FDF-F6467C2D23A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327" name="Freeform 6">
            <a:extLst>
              <a:ext uri="{FF2B5EF4-FFF2-40B4-BE49-F238E27FC236}">
                <a16:creationId xmlns:a16="http://schemas.microsoft.com/office/drawing/2014/main" xmlns="" id="{5BD23F8E-2E78-4C84-8EFB-FE6C8ACB7F1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useBgFill="1">
        <p:nvSpPr>
          <p:cNvPr id="328" name="Rectangle 180">
            <a:extLst>
              <a:ext uri="{FF2B5EF4-FFF2-40B4-BE49-F238E27FC236}">
                <a16:creationId xmlns:a16="http://schemas.microsoft.com/office/drawing/2014/main" xmlns="" id="{F81819F9-8CAC-4A6C-8F06-0482027F973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 y="0"/>
            <a:ext cx="1219199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xmlns="" id="{ADAB7E14-B036-4F4C-86C5-269777CC60C9}"/>
              </a:ext>
            </a:extLst>
          </p:cNvPr>
          <p:cNvSpPr>
            <a:spLocks noGrp="1"/>
          </p:cNvSpPr>
          <p:nvPr>
            <p:ph type="title"/>
          </p:nvPr>
        </p:nvSpPr>
        <p:spPr>
          <a:xfrm>
            <a:off x="3373062" y="1864865"/>
            <a:ext cx="8131550" cy="2262781"/>
          </a:xfrm>
        </p:spPr>
        <p:txBody>
          <a:bodyPr vert="horz" lIns="91440" tIns="45720" rIns="91440" bIns="45720" rtlCol="0" anchor="b">
            <a:normAutofit/>
          </a:bodyPr>
          <a:lstStyle/>
          <a:p>
            <a:pPr>
              <a:lnSpc>
                <a:spcPct val="90000"/>
              </a:lnSpc>
            </a:pPr>
            <a:r>
              <a:rPr lang="en-US" sz="2200" dirty="0"/>
              <a:t>Thank you. </a:t>
            </a:r>
            <a:br>
              <a:rPr lang="en-US" sz="2200" dirty="0"/>
            </a:br>
            <a:r>
              <a:rPr lang="en-US" sz="2200" dirty="0"/>
              <a:t/>
            </a:r>
            <a:br>
              <a:rPr lang="en-US" sz="2200" dirty="0"/>
            </a:br>
            <a:r>
              <a:rPr lang="en-US" sz="2200" dirty="0"/>
              <a:t>Summer Wells, Serious Injury Law Group summer@seriouslawyers.com</a:t>
            </a:r>
            <a:br>
              <a:rPr lang="en-US" sz="2200" dirty="0"/>
            </a:br>
            <a:r>
              <a:rPr lang="en-US" sz="2200" dirty="0"/>
              <a:t/>
            </a:r>
            <a:br>
              <a:rPr lang="en-US" sz="2200" dirty="0"/>
            </a:br>
            <a:r>
              <a:rPr lang="en-US" sz="2200" dirty="0"/>
              <a:t>Leon Hampton, Beasley Allen Law Firm</a:t>
            </a:r>
            <a:br>
              <a:rPr lang="en-US" sz="2200" dirty="0"/>
            </a:br>
            <a:r>
              <a:rPr lang="en-US" sz="2200" dirty="0"/>
              <a:t>leon.Hampton@beasleyallen.com</a:t>
            </a:r>
          </a:p>
        </p:txBody>
      </p:sp>
      <p:sp>
        <p:nvSpPr>
          <p:cNvPr id="329" name="Rectangle 182">
            <a:extLst>
              <a:ext uri="{FF2B5EF4-FFF2-40B4-BE49-F238E27FC236}">
                <a16:creationId xmlns:a16="http://schemas.microsoft.com/office/drawing/2014/main" xmlns="" id="{4A98CC08-AEC2-4E8F-8F52-0F5C6372DB4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285151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330" name="Group 184">
            <a:extLst>
              <a:ext uri="{FF2B5EF4-FFF2-40B4-BE49-F238E27FC236}">
                <a16:creationId xmlns:a16="http://schemas.microsoft.com/office/drawing/2014/main" xmlns="" id="{5D1545E6-EB3C-4478-A661-A2CA963F129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9" y="228600"/>
            <a:ext cx="2851523" cy="6638625"/>
            <a:chOff x="2487613" y="285750"/>
            <a:chExt cx="2428875" cy="5654676"/>
          </a:xfrm>
          <a:solidFill>
            <a:schemeClr val="tx2">
              <a:lumMod val="60000"/>
              <a:lumOff val="40000"/>
              <a:alpha val="40000"/>
            </a:schemeClr>
          </a:solidFill>
        </p:grpSpPr>
        <p:sp>
          <p:nvSpPr>
            <p:cNvPr id="331" name="Freeform 11">
              <a:extLst>
                <a:ext uri="{FF2B5EF4-FFF2-40B4-BE49-F238E27FC236}">
                  <a16:creationId xmlns:a16="http://schemas.microsoft.com/office/drawing/2014/main" xmlns="" id="{B2E5B960-0C5D-4F77-8E9F-9F3D883D83C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332" name="Freeform 12">
              <a:extLst>
                <a:ext uri="{FF2B5EF4-FFF2-40B4-BE49-F238E27FC236}">
                  <a16:creationId xmlns:a16="http://schemas.microsoft.com/office/drawing/2014/main" xmlns="" id="{258E44FC-92AD-43A0-BB05-DB268C82D8B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333" name="Freeform 13">
              <a:extLst>
                <a:ext uri="{FF2B5EF4-FFF2-40B4-BE49-F238E27FC236}">
                  <a16:creationId xmlns:a16="http://schemas.microsoft.com/office/drawing/2014/main" xmlns="" id="{C63D3083-A56C-4199-8DE0-63C8BE9EDFE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334" name="Freeform 14">
              <a:extLst>
                <a:ext uri="{FF2B5EF4-FFF2-40B4-BE49-F238E27FC236}">
                  <a16:creationId xmlns:a16="http://schemas.microsoft.com/office/drawing/2014/main" xmlns="" id="{C7CD3581-635D-438F-A64F-68404E7AE0B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335" name="Freeform 15">
              <a:extLst>
                <a:ext uri="{FF2B5EF4-FFF2-40B4-BE49-F238E27FC236}">
                  <a16:creationId xmlns:a16="http://schemas.microsoft.com/office/drawing/2014/main" xmlns="" id="{AD6904C0-211C-41A2-BDB8-3B07C90BBB4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336" name="Freeform 16">
              <a:extLst>
                <a:ext uri="{FF2B5EF4-FFF2-40B4-BE49-F238E27FC236}">
                  <a16:creationId xmlns:a16="http://schemas.microsoft.com/office/drawing/2014/main" xmlns="" id="{B0837DA6-CAF9-4E78-A39E-6358EDE2B10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283" name="Freeform 17">
              <a:extLst>
                <a:ext uri="{FF2B5EF4-FFF2-40B4-BE49-F238E27FC236}">
                  <a16:creationId xmlns:a16="http://schemas.microsoft.com/office/drawing/2014/main" xmlns="" id="{0A99DD7D-3AB3-471E-842F-8AFEA09D07E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284" name="Freeform 18">
              <a:extLst>
                <a:ext uri="{FF2B5EF4-FFF2-40B4-BE49-F238E27FC236}">
                  <a16:creationId xmlns:a16="http://schemas.microsoft.com/office/drawing/2014/main" xmlns="" id="{9C70B0D4-92FE-478F-86BD-93BA2C4DFCD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285" name="Freeform 19">
              <a:extLst>
                <a:ext uri="{FF2B5EF4-FFF2-40B4-BE49-F238E27FC236}">
                  <a16:creationId xmlns:a16="http://schemas.microsoft.com/office/drawing/2014/main" xmlns="" id="{C9156BE6-11D4-4696-9E3F-C325BFAC819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286" name="Freeform 20">
              <a:extLst>
                <a:ext uri="{FF2B5EF4-FFF2-40B4-BE49-F238E27FC236}">
                  <a16:creationId xmlns:a16="http://schemas.microsoft.com/office/drawing/2014/main" xmlns="" id="{4E667226-1D20-4A9D-BBE3-AC17EA436F0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287" name="Freeform 21">
              <a:extLst>
                <a:ext uri="{FF2B5EF4-FFF2-40B4-BE49-F238E27FC236}">
                  <a16:creationId xmlns:a16="http://schemas.microsoft.com/office/drawing/2014/main" xmlns="" id="{2F87E3B6-5202-4434-9B26-42B46774F32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288" name="Freeform 22">
              <a:extLst>
                <a:ext uri="{FF2B5EF4-FFF2-40B4-BE49-F238E27FC236}">
                  <a16:creationId xmlns:a16="http://schemas.microsoft.com/office/drawing/2014/main" xmlns="" id="{AEA5E85F-F1F4-40E4-A62C-95324F67492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290" name="Group 289">
            <a:extLst>
              <a:ext uri="{FF2B5EF4-FFF2-40B4-BE49-F238E27FC236}">
                <a16:creationId xmlns:a16="http://schemas.microsoft.com/office/drawing/2014/main" xmlns="" id="{40A75861-F6C5-44A9-B161-B03701CBDE0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27224" y="-786"/>
            <a:ext cx="2356675" cy="6854040"/>
            <a:chOff x="6627813" y="194833"/>
            <a:chExt cx="1952625" cy="5678918"/>
          </a:xfrm>
          <a:solidFill>
            <a:schemeClr val="tx2">
              <a:lumMod val="75000"/>
              <a:alpha val="70000"/>
            </a:schemeClr>
          </a:solidFill>
        </p:grpSpPr>
        <p:sp>
          <p:nvSpPr>
            <p:cNvPr id="291" name="Freeform 27">
              <a:extLst>
                <a:ext uri="{FF2B5EF4-FFF2-40B4-BE49-F238E27FC236}">
                  <a16:creationId xmlns:a16="http://schemas.microsoft.com/office/drawing/2014/main" xmlns="" id="{72EE642D-4F69-47C0-99BA-CE435035735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292" name="Freeform 28">
              <a:extLst>
                <a:ext uri="{FF2B5EF4-FFF2-40B4-BE49-F238E27FC236}">
                  <a16:creationId xmlns:a16="http://schemas.microsoft.com/office/drawing/2014/main" xmlns="" id="{26178CE4-DA2D-46EA-AB8D-341C5AC563D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293" name="Freeform 29">
              <a:extLst>
                <a:ext uri="{FF2B5EF4-FFF2-40B4-BE49-F238E27FC236}">
                  <a16:creationId xmlns:a16="http://schemas.microsoft.com/office/drawing/2014/main" xmlns="" id="{698E9F53-8381-4FA5-A510-846925D242C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294" name="Freeform 30">
              <a:extLst>
                <a:ext uri="{FF2B5EF4-FFF2-40B4-BE49-F238E27FC236}">
                  <a16:creationId xmlns:a16="http://schemas.microsoft.com/office/drawing/2014/main" xmlns="" id="{B13CE284-F21E-411B-BB8E-9C03B853CE4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295" name="Freeform 31">
              <a:extLst>
                <a:ext uri="{FF2B5EF4-FFF2-40B4-BE49-F238E27FC236}">
                  <a16:creationId xmlns:a16="http://schemas.microsoft.com/office/drawing/2014/main" xmlns="" id="{23DF4578-4703-437C-A797-2A2D0CEE5F4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296" name="Freeform 32">
              <a:extLst>
                <a:ext uri="{FF2B5EF4-FFF2-40B4-BE49-F238E27FC236}">
                  <a16:creationId xmlns:a16="http://schemas.microsoft.com/office/drawing/2014/main" xmlns="" id="{F878F330-AF64-4F8F-88FD-A4A408D6D36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337" name="Freeform 33">
              <a:extLst>
                <a:ext uri="{FF2B5EF4-FFF2-40B4-BE49-F238E27FC236}">
                  <a16:creationId xmlns:a16="http://schemas.microsoft.com/office/drawing/2014/main" xmlns="" id="{AC9B00BF-4FB7-42FA-BBBD-7DB54ED3F06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338" name="Freeform 34">
              <a:extLst>
                <a:ext uri="{FF2B5EF4-FFF2-40B4-BE49-F238E27FC236}">
                  <a16:creationId xmlns:a16="http://schemas.microsoft.com/office/drawing/2014/main" xmlns="" id="{BD3D64CA-2AAD-4609-8DAA-3EAD4609A6B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339" name="Freeform 35">
              <a:extLst>
                <a:ext uri="{FF2B5EF4-FFF2-40B4-BE49-F238E27FC236}">
                  <a16:creationId xmlns:a16="http://schemas.microsoft.com/office/drawing/2014/main" xmlns="" id="{C669E05A-8550-4E91-B29E-E1912228EC9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340" name="Freeform 36">
              <a:extLst>
                <a:ext uri="{FF2B5EF4-FFF2-40B4-BE49-F238E27FC236}">
                  <a16:creationId xmlns:a16="http://schemas.microsoft.com/office/drawing/2014/main" xmlns="" id="{F8C1FD53-1E8F-46CA-BC2D-FCEC4DAE07F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301" name="Freeform 37">
              <a:extLst>
                <a:ext uri="{FF2B5EF4-FFF2-40B4-BE49-F238E27FC236}">
                  <a16:creationId xmlns:a16="http://schemas.microsoft.com/office/drawing/2014/main" xmlns="" id="{CC97A31F-CFDE-4EA3-98F1-13FDD16702E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302" name="Freeform 38">
              <a:extLst>
                <a:ext uri="{FF2B5EF4-FFF2-40B4-BE49-F238E27FC236}">
                  <a16:creationId xmlns:a16="http://schemas.microsoft.com/office/drawing/2014/main" xmlns="" id="{9E1540E7-E6C3-4907-B70A-B1756836559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304" name="Freeform 11">
            <a:extLst>
              <a:ext uri="{FF2B5EF4-FFF2-40B4-BE49-F238E27FC236}">
                <a16:creationId xmlns:a16="http://schemas.microsoft.com/office/drawing/2014/main" xmlns="" id="{1310EFE2-B91D-47E7-B117-C2A802800A7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auto">
          <a:xfrm flipV="1">
            <a:off x="-159" y="3411452"/>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sp>
    </p:spTree>
    <p:extLst>
      <p:ext uri="{BB962C8B-B14F-4D97-AF65-F5344CB8AC3E}">
        <p14:creationId xmlns:p14="http://schemas.microsoft.com/office/powerpoint/2010/main" val="2894919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grpSp>
        <p:nvGrpSpPr>
          <p:cNvPr id="48" name="Group 51">
            <a:extLst>
              <a:ext uri="{FF2B5EF4-FFF2-40B4-BE49-F238E27FC236}">
                <a16:creationId xmlns:a16="http://schemas.microsoft.com/office/drawing/2014/main" xmlns="" id="{183CFBA6-CE65-403A-9402-96B75FC89916}"/>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9" y="228600"/>
            <a:ext cx="2851523" cy="6638625"/>
            <a:chOff x="2487613" y="285750"/>
            <a:chExt cx="2428875" cy="5654676"/>
          </a:xfrm>
        </p:grpSpPr>
        <p:sp>
          <p:nvSpPr>
            <p:cNvPr id="49" name="Freeform 11">
              <a:extLst>
                <a:ext uri="{FF2B5EF4-FFF2-40B4-BE49-F238E27FC236}">
                  <a16:creationId xmlns:a16="http://schemas.microsoft.com/office/drawing/2014/main" xmlns="" id="{59AF335C-09EE-4959-A2C9-B32F3C6C1D3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50" name="Freeform 12">
              <a:extLst>
                <a:ext uri="{FF2B5EF4-FFF2-40B4-BE49-F238E27FC236}">
                  <a16:creationId xmlns:a16="http://schemas.microsoft.com/office/drawing/2014/main" xmlns="" id="{94CCE8C7-E8BB-47EB-BBC7-5E8948F89F2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51" name="Freeform 13">
              <a:extLst>
                <a:ext uri="{FF2B5EF4-FFF2-40B4-BE49-F238E27FC236}">
                  <a16:creationId xmlns:a16="http://schemas.microsoft.com/office/drawing/2014/main" xmlns="" id="{2665878D-6479-49F4-BD1C-D1BE63CABAA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65" name="Freeform 14">
              <a:extLst>
                <a:ext uri="{FF2B5EF4-FFF2-40B4-BE49-F238E27FC236}">
                  <a16:creationId xmlns:a16="http://schemas.microsoft.com/office/drawing/2014/main" xmlns="" id="{C6400AEB-4991-4E07-8599-C36A9E3543C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79" name="Freeform 15">
              <a:extLst>
                <a:ext uri="{FF2B5EF4-FFF2-40B4-BE49-F238E27FC236}">
                  <a16:creationId xmlns:a16="http://schemas.microsoft.com/office/drawing/2014/main" xmlns="" id="{0C2AEB7A-70D9-4DE7-B97A-0325DBC9F2F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81" name="Freeform 16">
              <a:extLst>
                <a:ext uri="{FF2B5EF4-FFF2-40B4-BE49-F238E27FC236}">
                  <a16:creationId xmlns:a16="http://schemas.microsoft.com/office/drawing/2014/main" xmlns="" id="{FC03DDD2-9CC7-40B7-A632-50BF3E3F6AB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83" name="Freeform 17">
              <a:extLst>
                <a:ext uri="{FF2B5EF4-FFF2-40B4-BE49-F238E27FC236}">
                  <a16:creationId xmlns:a16="http://schemas.microsoft.com/office/drawing/2014/main" xmlns="" id="{7F0B3262-F0EC-44D3-AA37-9552D248C71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85" name="Freeform 18">
              <a:extLst>
                <a:ext uri="{FF2B5EF4-FFF2-40B4-BE49-F238E27FC236}">
                  <a16:creationId xmlns:a16="http://schemas.microsoft.com/office/drawing/2014/main" xmlns="" id="{1839BD80-9BF2-49B4-BB03-B5AAB359BF2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87" name="Freeform 19">
              <a:extLst>
                <a:ext uri="{FF2B5EF4-FFF2-40B4-BE49-F238E27FC236}">
                  <a16:creationId xmlns:a16="http://schemas.microsoft.com/office/drawing/2014/main" xmlns="" id="{BDC00C45-9216-4702-A31A-391B1D89C47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89" name="Freeform 20">
              <a:extLst>
                <a:ext uri="{FF2B5EF4-FFF2-40B4-BE49-F238E27FC236}">
                  <a16:creationId xmlns:a16="http://schemas.microsoft.com/office/drawing/2014/main" xmlns="" id="{5FB0F70F-34B9-4938-B487-312A0BF0E0E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90" name="Freeform 21">
              <a:extLst>
                <a:ext uri="{FF2B5EF4-FFF2-40B4-BE49-F238E27FC236}">
                  <a16:creationId xmlns:a16="http://schemas.microsoft.com/office/drawing/2014/main" xmlns="" id="{791D1EE1-5A08-47A7-8D44-0940DEF5B4A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91" name="Freeform 22">
              <a:extLst>
                <a:ext uri="{FF2B5EF4-FFF2-40B4-BE49-F238E27FC236}">
                  <a16:creationId xmlns:a16="http://schemas.microsoft.com/office/drawing/2014/main" xmlns="" id="{E04F3404-E41A-43F9-AC45-52EB0874B43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92" name="Group 65">
            <a:extLst>
              <a:ext uri="{FF2B5EF4-FFF2-40B4-BE49-F238E27FC236}">
                <a16:creationId xmlns:a16="http://schemas.microsoft.com/office/drawing/2014/main" xmlns="" id="{C1BC7BDB-967A-4559-AA14-041BCB872DFF}"/>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27224" y="-786"/>
            <a:ext cx="2356675" cy="6854040"/>
            <a:chOff x="6627813" y="194833"/>
            <a:chExt cx="1952625" cy="5678918"/>
          </a:xfrm>
        </p:grpSpPr>
        <p:sp>
          <p:nvSpPr>
            <p:cNvPr id="93" name="Freeform 27">
              <a:extLst>
                <a:ext uri="{FF2B5EF4-FFF2-40B4-BE49-F238E27FC236}">
                  <a16:creationId xmlns:a16="http://schemas.microsoft.com/office/drawing/2014/main" xmlns="" id="{A39F46EA-3E4A-46CA-BCB8-CA695ED3F4C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94" name="Freeform 28">
              <a:extLst>
                <a:ext uri="{FF2B5EF4-FFF2-40B4-BE49-F238E27FC236}">
                  <a16:creationId xmlns:a16="http://schemas.microsoft.com/office/drawing/2014/main" xmlns="" id="{491A4A32-7F8C-4CA7-9281-9761F035716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95" name="Freeform 29">
              <a:extLst>
                <a:ext uri="{FF2B5EF4-FFF2-40B4-BE49-F238E27FC236}">
                  <a16:creationId xmlns:a16="http://schemas.microsoft.com/office/drawing/2014/main" xmlns="" id="{46B02D76-3CD9-4DF5-A3AD-793E7204E0D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96" name="Freeform 30">
              <a:extLst>
                <a:ext uri="{FF2B5EF4-FFF2-40B4-BE49-F238E27FC236}">
                  <a16:creationId xmlns:a16="http://schemas.microsoft.com/office/drawing/2014/main" xmlns="" id="{E579A2FB-E98B-4144-9D52-3A72BD8D1B7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97" name="Freeform 31">
              <a:extLst>
                <a:ext uri="{FF2B5EF4-FFF2-40B4-BE49-F238E27FC236}">
                  <a16:creationId xmlns:a16="http://schemas.microsoft.com/office/drawing/2014/main" xmlns="" id="{65E500DD-EB71-44B5-A2FA-88E99643578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98" name="Freeform 32">
              <a:extLst>
                <a:ext uri="{FF2B5EF4-FFF2-40B4-BE49-F238E27FC236}">
                  <a16:creationId xmlns:a16="http://schemas.microsoft.com/office/drawing/2014/main" xmlns="" id="{04D6AAD6-45AE-454A-9206-8B90E8A264B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99" name="Freeform 33">
              <a:extLst>
                <a:ext uri="{FF2B5EF4-FFF2-40B4-BE49-F238E27FC236}">
                  <a16:creationId xmlns:a16="http://schemas.microsoft.com/office/drawing/2014/main" xmlns="" id="{F7399B13-8510-45F6-98C4-0F14C0B3785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00" name="Freeform 34">
              <a:extLst>
                <a:ext uri="{FF2B5EF4-FFF2-40B4-BE49-F238E27FC236}">
                  <a16:creationId xmlns:a16="http://schemas.microsoft.com/office/drawing/2014/main" xmlns="" id="{CA595445-6A38-4465-9A5D-9705388D933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01" name="Freeform 35">
              <a:extLst>
                <a:ext uri="{FF2B5EF4-FFF2-40B4-BE49-F238E27FC236}">
                  <a16:creationId xmlns:a16="http://schemas.microsoft.com/office/drawing/2014/main" xmlns="" id="{21D40BAF-4AE0-46F4-BD65-057F0DC6685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102" name="Freeform 36">
              <a:extLst>
                <a:ext uri="{FF2B5EF4-FFF2-40B4-BE49-F238E27FC236}">
                  <a16:creationId xmlns:a16="http://schemas.microsoft.com/office/drawing/2014/main" xmlns="" id="{B17F2D73-16DF-4138-B72D-E5B204717AC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103" name="Freeform 37">
              <a:extLst>
                <a:ext uri="{FF2B5EF4-FFF2-40B4-BE49-F238E27FC236}">
                  <a16:creationId xmlns:a16="http://schemas.microsoft.com/office/drawing/2014/main" xmlns="" id="{DB8ABBC2-6C0C-4F6E-97EB-55B3B7B2F38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104" name="Freeform 38">
              <a:extLst>
                <a:ext uri="{FF2B5EF4-FFF2-40B4-BE49-F238E27FC236}">
                  <a16:creationId xmlns:a16="http://schemas.microsoft.com/office/drawing/2014/main" xmlns="" id="{7A49885E-6B05-41B6-B47F-9D24456FE7A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105" name="Rectangle 79">
            <a:extLst>
              <a:ext uri="{FF2B5EF4-FFF2-40B4-BE49-F238E27FC236}">
                <a16:creationId xmlns:a16="http://schemas.microsoft.com/office/drawing/2014/main" xmlns="" id="{BDADA868-08FE-425A-AEF9-B622F93730A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106" name="Freeform 11">
            <a:extLst>
              <a:ext uri="{FF2B5EF4-FFF2-40B4-BE49-F238E27FC236}">
                <a16:creationId xmlns:a16="http://schemas.microsoft.com/office/drawing/2014/main" xmlns="" id="{4AE17B7F-6C2F-42A9-946F-8FF49617D1E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07" name="Rectangle 83">
            <a:extLst>
              <a:ext uri="{FF2B5EF4-FFF2-40B4-BE49-F238E27FC236}">
                <a16:creationId xmlns:a16="http://schemas.microsoft.com/office/drawing/2014/main" xmlns="" id="{A3D9AEEE-1CCD-43C0-BA3E-16D60A6E23C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xmlns="" id="{D8356AE6-EAB2-4B96-9DA1-E00E71AFA7FC}"/>
              </a:ext>
            </a:extLst>
          </p:cNvPr>
          <p:cNvSpPr>
            <a:spLocks noGrp="1"/>
          </p:cNvSpPr>
          <p:nvPr>
            <p:ph type="title"/>
          </p:nvPr>
        </p:nvSpPr>
        <p:spPr>
          <a:xfrm>
            <a:off x="1259893" y="3101093"/>
            <a:ext cx="2454052" cy="3029344"/>
          </a:xfrm>
        </p:spPr>
        <p:txBody>
          <a:bodyPr vert="horz" lIns="91440" tIns="45720" rIns="91440" bIns="45720" rtlCol="0" anchor="t">
            <a:normAutofit/>
          </a:bodyPr>
          <a:lstStyle/>
          <a:p>
            <a:r>
              <a:rPr lang="en-US" sz="2500" dirty="0">
                <a:solidFill>
                  <a:schemeClr val="bg1"/>
                </a:solidFill>
              </a:rPr>
              <a:t>What is a “Deposition”?</a:t>
            </a:r>
          </a:p>
        </p:txBody>
      </p:sp>
      <p:sp>
        <p:nvSpPr>
          <p:cNvPr id="108" name="Freeform 11">
            <a:extLst>
              <a:ext uri="{FF2B5EF4-FFF2-40B4-BE49-F238E27FC236}">
                <a16:creationId xmlns:a16="http://schemas.microsoft.com/office/drawing/2014/main" xmlns="" id="{60F880A6-33D3-4EEC-A780-B73559B9F24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sp>
      <p:sp useBgFill="1">
        <p:nvSpPr>
          <p:cNvPr id="109" name="Rectangle 87">
            <a:extLst>
              <a:ext uri="{FF2B5EF4-FFF2-40B4-BE49-F238E27FC236}">
                <a16:creationId xmlns:a16="http://schemas.microsoft.com/office/drawing/2014/main" xmlns="" id="{2C6246ED-0535-4496-A8F6-1E80CC4EB85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110" name="Content Placeholder 3">
            <a:extLst>
              <a:ext uri="{FF2B5EF4-FFF2-40B4-BE49-F238E27FC236}">
                <a16:creationId xmlns:a16="http://schemas.microsoft.com/office/drawing/2014/main" xmlns="" id="{A6199CC4-D62C-4EC4-A7BC-4EC75BC1C961}"/>
              </a:ext>
            </a:extLst>
          </p:cNvPr>
          <p:cNvGraphicFramePr/>
          <p:nvPr>
            <p:extLst>
              <p:ext uri="{D42A27DB-BD31-4B8C-83A1-F6EECF244321}">
                <p14:modId xmlns:p14="http://schemas.microsoft.com/office/powerpoint/2010/main" val="2163384260"/>
              </p:ext>
            </p:extLst>
          </p:nvPr>
        </p:nvGraphicFramePr>
        <p:xfrm>
          <a:off x="4713144" y="641551"/>
          <a:ext cx="6832212" cy="52647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213620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3A3C2D7E-3F2E-404E-9B30-CB12DC972D5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xmlns="" id="{F1F7FD00-BF97-4325-B7C2-E451F20840A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2306695"/>
          </a:xfrm>
          <a:prstGeom prst="rect">
            <a:avLst/>
          </a:prstGeom>
          <a:solidFill>
            <a:schemeClr val="tx2">
              <a:lumMod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xmlns="" id="{0739F0C0-319D-4C79-B3A8-8BCF55432067}"/>
              </a:ext>
            </a:extLst>
          </p:cNvPr>
          <p:cNvSpPr>
            <a:spLocks noGrp="1"/>
          </p:cNvSpPr>
          <p:nvPr>
            <p:ph type="title"/>
          </p:nvPr>
        </p:nvSpPr>
        <p:spPr>
          <a:xfrm>
            <a:off x="1843391" y="624110"/>
            <a:ext cx="9383408" cy="1280890"/>
          </a:xfrm>
        </p:spPr>
        <p:txBody>
          <a:bodyPr>
            <a:normAutofit/>
          </a:bodyPr>
          <a:lstStyle/>
          <a:p>
            <a:r>
              <a:rPr lang="en-US" dirty="0">
                <a:solidFill>
                  <a:srgbClr val="FFFFFF"/>
                </a:solidFill>
              </a:rPr>
              <a:t>Reasons to Take a Deposition </a:t>
            </a:r>
          </a:p>
        </p:txBody>
      </p:sp>
      <p:sp>
        <p:nvSpPr>
          <p:cNvPr id="12" name="Freeform 11">
            <a:extLst>
              <a:ext uri="{FF2B5EF4-FFF2-40B4-BE49-F238E27FC236}">
                <a16:creationId xmlns:a16="http://schemas.microsoft.com/office/drawing/2014/main" xmlns="" id="{179B5294-DA4E-4926-B14A-DD6E07A12F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3" name="Content Placeholder 2">
            <a:extLst>
              <a:ext uri="{FF2B5EF4-FFF2-40B4-BE49-F238E27FC236}">
                <a16:creationId xmlns:a16="http://schemas.microsoft.com/office/drawing/2014/main" xmlns="" id="{1E4B1410-A5E8-429E-A92A-0E7FFB284D00}"/>
              </a:ext>
            </a:extLst>
          </p:cNvPr>
          <p:cNvSpPr>
            <a:spLocks noGrp="1"/>
          </p:cNvSpPr>
          <p:nvPr>
            <p:ph idx="1"/>
          </p:nvPr>
        </p:nvSpPr>
        <p:spPr>
          <a:xfrm>
            <a:off x="1843392" y="2623930"/>
            <a:ext cx="9383408" cy="3287292"/>
          </a:xfrm>
        </p:spPr>
        <p:txBody>
          <a:bodyPr>
            <a:normAutofit/>
          </a:bodyPr>
          <a:lstStyle/>
          <a:p>
            <a:r>
              <a:rPr lang="en-US" dirty="0"/>
              <a:t>To take an effective deposition, the examiner </a:t>
            </a:r>
            <a:r>
              <a:rPr lang="en-US" b="1" dirty="0"/>
              <a:t>must know the goal </a:t>
            </a:r>
            <a:r>
              <a:rPr lang="en-US" dirty="0"/>
              <a:t>of taking the deposition. There are several reasons to take a deposition. Below are common reasons for deposing a witness.</a:t>
            </a:r>
          </a:p>
          <a:p>
            <a:pPr lvl="2"/>
            <a:r>
              <a:rPr lang="en-US" dirty="0"/>
              <a:t>Gather evidence to prove your  client’s claims </a:t>
            </a:r>
          </a:p>
          <a:p>
            <a:pPr lvl="2"/>
            <a:r>
              <a:rPr lang="en-US" dirty="0"/>
              <a:t> Preserve testimony</a:t>
            </a:r>
          </a:p>
          <a:p>
            <a:pPr lvl="2"/>
            <a:r>
              <a:rPr lang="en-US" dirty="0"/>
              <a:t>Better understand opposing party factual position on key issues</a:t>
            </a:r>
          </a:p>
          <a:p>
            <a:pPr lvl="2"/>
            <a:r>
              <a:rPr lang="en-US" dirty="0"/>
              <a:t>Commit a witness to his/ her version of the facts </a:t>
            </a:r>
          </a:p>
          <a:p>
            <a:pPr lvl="2"/>
            <a:r>
              <a:rPr lang="en-US" dirty="0"/>
              <a:t>To use as a fact-finding tool </a:t>
            </a:r>
          </a:p>
          <a:p>
            <a:pPr lvl="2"/>
            <a:r>
              <a:rPr lang="en-US" dirty="0"/>
              <a:t>Assess the credibility of key witnesses</a:t>
            </a:r>
          </a:p>
          <a:p>
            <a:pPr lvl="2"/>
            <a:endParaRPr lang="en-US" dirty="0"/>
          </a:p>
          <a:p>
            <a:pPr lvl="2"/>
            <a:endParaRPr lang="en-US" dirty="0"/>
          </a:p>
          <a:p>
            <a:pPr marL="0" indent="0">
              <a:buNone/>
            </a:pPr>
            <a:endParaRPr lang="en-US" dirty="0"/>
          </a:p>
          <a:p>
            <a:endParaRPr lang="en-US" dirty="0"/>
          </a:p>
        </p:txBody>
      </p:sp>
    </p:spTree>
    <p:extLst>
      <p:ext uri="{BB962C8B-B14F-4D97-AF65-F5344CB8AC3E}">
        <p14:creationId xmlns:p14="http://schemas.microsoft.com/office/powerpoint/2010/main" val="35326077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09D3E98-B002-4BBD-8253-48A00E55E580}"/>
              </a:ext>
            </a:extLst>
          </p:cNvPr>
          <p:cNvSpPr>
            <a:spLocks noGrp="1"/>
          </p:cNvSpPr>
          <p:nvPr>
            <p:ph type="title"/>
          </p:nvPr>
        </p:nvSpPr>
        <p:spPr>
          <a:xfrm>
            <a:off x="2592925" y="624110"/>
            <a:ext cx="8911687" cy="1280890"/>
          </a:xfrm>
        </p:spPr>
        <p:txBody>
          <a:bodyPr>
            <a:normAutofit/>
          </a:bodyPr>
          <a:lstStyle/>
          <a:p>
            <a:pPr algn="ctr"/>
            <a:r>
              <a:rPr lang="en-US" dirty="0"/>
              <a:t> Preparing for the Deposition</a:t>
            </a:r>
            <a:br>
              <a:rPr lang="en-US" dirty="0"/>
            </a:br>
            <a:r>
              <a:rPr lang="en-US" sz="1800" i="1" dirty="0">
                <a:latin typeface="Times New Roman" panose="02020603050405020304" pitchFamily="18" charset="0"/>
                <a:cs typeface="Times New Roman" panose="02020603050405020304" pitchFamily="18" charset="0"/>
              </a:rPr>
              <a:t>“Give me six hours to chop down a tree, and I will spend the first four sharpening the axe.” –Abraham Lincoln</a:t>
            </a:r>
            <a:endParaRPr lang="en-US" sz="1800" dirty="0"/>
          </a:p>
        </p:txBody>
      </p:sp>
      <p:sp>
        <p:nvSpPr>
          <p:cNvPr id="4" name="Content Placeholder 3">
            <a:extLst>
              <a:ext uri="{FF2B5EF4-FFF2-40B4-BE49-F238E27FC236}">
                <a16:creationId xmlns:a16="http://schemas.microsoft.com/office/drawing/2014/main" xmlns="" id="{04D99ED8-DC81-4969-87AD-91BC2F487C29}"/>
              </a:ext>
            </a:extLst>
          </p:cNvPr>
          <p:cNvSpPr>
            <a:spLocks noGrp="1"/>
          </p:cNvSpPr>
          <p:nvPr>
            <p:ph idx="1"/>
          </p:nvPr>
        </p:nvSpPr>
        <p:spPr>
          <a:xfrm>
            <a:off x="2589212" y="2133600"/>
            <a:ext cx="8915400" cy="3777622"/>
          </a:xfrm>
        </p:spPr>
        <p:txBody>
          <a:bodyPr/>
          <a:lstStyle/>
          <a:p>
            <a:r>
              <a:rPr lang="en-US" dirty="0"/>
              <a:t>You should never “wing” a deposition. </a:t>
            </a:r>
          </a:p>
          <a:p>
            <a:r>
              <a:rPr lang="en-US" dirty="0"/>
              <a:t>To effectively prepare for a deposition, you must be more than familiar with the facts of your case. </a:t>
            </a:r>
          </a:p>
          <a:p>
            <a:r>
              <a:rPr lang="en-US" dirty="0"/>
              <a:t>Fully master your casefile. </a:t>
            </a:r>
          </a:p>
          <a:p>
            <a:r>
              <a:rPr lang="en-US" dirty="0"/>
              <a:t>Think about the evidence that you will need to prove each claim.  </a:t>
            </a:r>
          </a:p>
          <a:p>
            <a:r>
              <a:rPr lang="en-US" dirty="0"/>
              <a:t>Identify the evidence that’s already in your client’s possession (i.e. recordings, video, emails, etc. including documents produced by the defendants) </a:t>
            </a:r>
          </a:p>
          <a:p>
            <a:r>
              <a:rPr lang="en-US" dirty="0"/>
              <a:t>Determine what testimony you expect to gain from each witness. </a:t>
            </a:r>
          </a:p>
        </p:txBody>
      </p:sp>
    </p:spTree>
    <p:extLst>
      <p:ext uri="{BB962C8B-B14F-4D97-AF65-F5344CB8AC3E}">
        <p14:creationId xmlns:p14="http://schemas.microsoft.com/office/powerpoint/2010/main" val="14638473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xmlns="" id="{1EDD21E1-BAF0-4314-AB31-82ECB8AC9EA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xmlns="" id="{6F0C7428-29DA-4237-92A9-1E7C09538183}"/>
              </a:ext>
            </a:extLst>
          </p:cNvPr>
          <p:cNvSpPr>
            <a:spLocks noGrp="1"/>
          </p:cNvSpPr>
          <p:nvPr>
            <p:ph type="title"/>
          </p:nvPr>
        </p:nvSpPr>
        <p:spPr>
          <a:xfrm>
            <a:off x="649224" y="645106"/>
            <a:ext cx="5122652" cy="1259894"/>
          </a:xfrm>
        </p:spPr>
        <p:txBody>
          <a:bodyPr>
            <a:normAutofit/>
          </a:bodyPr>
          <a:lstStyle/>
          <a:p>
            <a:r>
              <a:rPr lang="en-US" sz="3300" dirty="0"/>
              <a:t>Preparing for the Deposition (continued) </a:t>
            </a:r>
          </a:p>
        </p:txBody>
      </p:sp>
      <p:sp>
        <p:nvSpPr>
          <p:cNvPr id="12" name="Rectangle 11">
            <a:extLst>
              <a:ext uri="{FF2B5EF4-FFF2-40B4-BE49-F238E27FC236}">
                <a16:creationId xmlns:a16="http://schemas.microsoft.com/office/drawing/2014/main" xmlns="" id="{FDC8619C-F25D-468E-95FA-2A2151D7DDD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3" name="Content Placeholder 2">
            <a:extLst>
              <a:ext uri="{FF2B5EF4-FFF2-40B4-BE49-F238E27FC236}">
                <a16:creationId xmlns:a16="http://schemas.microsoft.com/office/drawing/2014/main" xmlns="" id="{3C2BF6A8-25A8-4CED-A781-AC2879BB64E4}"/>
              </a:ext>
            </a:extLst>
          </p:cNvPr>
          <p:cNvSpPr>
            <a:spLocks noGrp="1"/>
          </p:cNvSpPr>
          <p:nvPr>
            <p:ph idx="1"/>
          </p:nvPr>
        </p:nvSpPr>
        <p:spPr>
          <a:xfrm>
            <a:off x="649225" y="2133600"/>
            <a:ext cx="5122652" cy="3759253"/>
          </a:xfrm>
        </p:spPr>
        <p:txBody>
          <a:bodyPr>
            <a:normAutofit/>
          </a:bodyPr>
          <a:lstStyle/>
          <a:p>
            <a:pPr>
              <a:lnSpc>
                <a:spcPct val="90000"/>
              </a:lnSpc>
            </a:pPr>
            <a:r>
              <a:rPr lang="en-US" dirty="0"/>
              <a:t>Develop a thorough outline </a:t>
            </a:r>
          </a:p>
          <a:p>
            <a:pPr>
              <a:lnSpc>
                <a:spcPct val="90000"/>
              </a:lnSpc>
            </a:pPr>
            <a:r>
              <a:rPr lang="en-US" dirty="0"/>
              <a:t>Topical Outline v. Detailed Outline</a:t>
            </a:r>
          </a:p>
          <a:p>
            <a:pPr>
              <a:lnSpc>
                <a:spcPct val="90000"/>
              </a:lnSpc>
            </a:pPr>
            <a:r>
              <a:rPr lang="en-US" dirty="0"/>
              <a:t> Prepare exhibits</a:t>
            </a:r>
          </a:p>
          <a:p>
            <a:pPr>
              <a:lnSpc>
                <a:spcPct val="90000"/>
              </a:lnSpc>
            </a:pPr>
            <a:r>
              <a:rPr lang="en-US" dirty="0"/>
              <a:t>It’s important to make enough copies for opposing counsel(s), the deponent, and yourself	</a:t>
            </a:r>
          </a:p>
          <a:p>
            <a:pPr>
              <a:lnSpc>
                <a:spcPct val="90000"/>
              </a:lnSpc>
            </a:pPr>
            <a:r>
              <a:rPr lang="en-US" dirty="0"/>
              <a:t>Make sure you have all of your exhibits, outlines, and copies prior to the deposition.</a:t>
            </a:r>
          </a:p>
          <a:p>
            <a:pPr>
              <a:lnSpc>
                <a:spcPct val="90000"/>
              </a:lnSpc>
            </a:pPr>
            <a:r>
              <a:rPr lang="en-US" dirty="0"/>
              <a:t>If possible, do an internet search of the deponent (i.e. Facebook, Twitter, Instagram, LinkedIn etc.) </a:t>
            </a:r>
          </a:p>
          <a:p>
            <a:pPr marL="0" indent="0">
              <a:lnSpc>
                <a:spcPct val="90000"/>
              </a:lnSpc>
              <a:buNone/>
            </a:pPr>
            <a:endParaRPr lang="en-US" dirty="0"/>
          </a:p>
          <a:p>
            <a:pPr lvl="1">
              <a:lnSpc>
                <a:spcPct val="90000"/>
              </a:lnSpc>
            </a:pPr>
            <a:endParaRPr lang="en-US" dirty="0"/>
          </a:p>
          <a:p>
            <a:pPr>
              <a:lnSpc>
                <a:spcPct val="90000"/>
              </a:lnSpc>
            </a:pPr>
            <a:endParaRPr lang="en-US" dirty="0"/>
          </a:p>
        </p:txBody>
      </p:sp>
      <p:pic>
        <p:nvPicPr>
          <p:cNvPr id="5" name="Picture 4" descr="A picture containing furniture&#10;&#10;Description automatically generated">
            <a:extLst>
              <a:ext uri="{FF2B5EF4-FFF2-40B4-BE49-F238E27FC236}">
                <a16:creationId xmlns:a16="http://schemas.microsoft.com/office/drawing/2014/main" xmlns="" id="{75D49523-658A-44DB-A0A4-32839E107906}"/>
              </a:ext>
            </a:extLst>
          </p:cNvPr>
          <p:cNvPicPr>
            <a:picLocks noChangeAspect="1"/>
          </p:cNvPicPr>
          <p:nvPr/>
        </p:nvPicPr>
        <p:blipFill>
          <a:blip r:embed="rId2"/>
          <a:stretch>
            <a:fillRect/>
          </a:stretch>
        </p:blipFill>
        <p:spPr>
          <a:xfrm>
            <a:off x="6091916" y="1449499"/>
            <a:ext cx="5451627" cy="3638961"/>
          </a:xfrm>
          <a:prstGeom prst="rect">
            <a:avLst/>
          </a:prstGeom>
        </p:spPr>
      </p:pic>
      <p:sp>
        <p:nvSpPr>
          <p:cNvPr id="14" name="Freeform 12">
            <a:extLst>
              <a:ext uri="{FF2B5EF4-FFF2-40B4-BE49-F238E27FC236}">
                <a16:creationId xmlns:a16="http://schemas.microsoft.com/office/drawing/2014/main" xmlns="" id="{7D9439D6-DEAD-4CEB-A61B-BE3D64D1B59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6061223"/>
            <a:ext cx="1038036" cy="506277"/>
          </a:xfrm>
          <a:custGeom>
            <a:avLst/>
            <a:gdLst>
              <a:gd name="connsiteX0" fmla="*/ 0 w 1038036"/>
              <a:gd name="connsiteY0" fmla="*/ 0 h 506277"/>
              <a:gd name="connsiteX1" fmla="*/ 182880 w 1038036"/>
              <a:gd name="connsiteY1" fmla="*/ 0 h 506277"/>
              <a:gd name="connsiteX2" fmla="*/ 291705 w 1038036"/>
              <a:gd name="connsiteY2" fmla="*/ 0 h 506277"/>
              <a:gd name="connsiteX3" fmla="*/ 291705 w 1038036"/>
              <a:gd name="connsiteY3" fmla="*/ 151 h 506277"/>
              <a:gd name="connsiteX4" fmla="*/ 692049 w 1038036"/>
              <a:gd name="connsiteY4" fmla="*/ 705 h 506277"/>
              <a:gd name="connsiteX5" fmla="*/ 782744 w 1038036"/>
              <a:gd name="connsiteY5" fmla="*/ 705 h 506277"/>
              <a:gd name="connsiteX6" fmla="*/ 797001 w 1038036"/>
              <a:gd name="connsiteY6" fmla="*/ 5473 h 506277"/>
              <a:gd name="connsiteX7" fmla="*/ 801982 w 1038036"/>
              <a:gd name="connsiteY7" fmla="*/ 10242 h 506277"/>
              <a:gd name="connsiteX8" fmla="*/ 1030951 w 1038036"/>
              <a:gd name="connsiteY8" fmla="*/ 239185 h 506277"/>
              <a:gd name="connsiteX9" fmla="*/ 1030951 w 1038036"/>
              <a:gd name="connsiteY9" fmla="*/ 267797 h 506277"/>
              <a:gd name="connsiteX10" fmla="*/ 801982 w 1038036"/>
              <a:gd name="connsiteY10" fmla="*/ 496740 h 506277"/>
              <a:gd name="connsiteX11" fmla="*/ 797001 w 1038036"/>
              <a:gd name="connsiteY11" fmla="*/ 501508 h 506277"/>
              <a:gd name="connsiteX12" fmla="*/ 782744 w 1038036"/>
              <a:gd name="connsiteY12" fmla="*/ 506277 h 506277"/>
              <a:gd name="connsiteX13" fmla="*/ 692049 w 1038036"/>
              <a:gd name="connsiteY13" fmla="*/ 506277 h 506277"/>
              <a:gd name="connsiteX14" fmla="*/ 291705 w 1038036"/>
              <a:gd name="connsiteY14" fmla="*/ 505140 h 506277"/>
              <a:gd name="connsiteX15" fmla="*/ 291705 w 1038036"/>
              <a:gd name="connsiteY15" fmla="*/ 506277 h 506277"/>
              <a:gd name="connsiteX16" fmla="*/ 0 w 1038036"/>
              <a:gd name="connsiteY16" fmla="*/ 506277 h 506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38036" h="506277">
                <a:moveTo>
                  <a:pt x="0" y="0"/>
                </a:moveTo>
                <a:lnTo>
                  <a:pt x="182880" y="0"/>
                </a:lnTo>
                <a:lnTo>
                  <a:pt x="291705" y="0"/>
                </a:lnTo>
                <a:lnTo>
                  <a:pt x="291705" y="151"/>
                </a:lnTo>
                <a:lnTo>
                  <a:pt x="692049" y="705"/>
                </a:lnTo>
                <a:lnTo>
                  <a:pt x="782744" y="705"/>
                </a:lnTo>
                <a:cubicBezTo>
                  <a:pt x="787553" y="705"/>
                  <a:pt x="792363" y="5473"/>
                  <a:pt x="797001" y="5473"/>
                </a:cubicBezTo>
                <a:cubicBezTo>
                  <a:pt x="797001" y="10242"/>
                  <a:pt x="801982" y="10242"/>
                  <a:pt x="801982" y="10242"/>
                </a:cubicBezTo>
                <a:lnTo>
                  <a:pt x="1030951" y="239185"/>
                </a:lnTo>
                <a:cubicBezTo>
                  <a:pt x="1040398" y="248722"/>
                  <a:pt x="1040398" y="258259"/>
                  <a:pt x="1030951" y="267797"/>
                </a:cubicBezTo>
                <a:lnTo>
                  <a:pt x="801982" y="496740"/>
                </a:lnTo>
                <a:cubicBezTo>
                  <a:pt x="800436" y="498363"/>
                  <a:pt x="798547" y="499885"/>
                  <a:pt x="797001" y="501508"/>
                </a:cubicBezTo>
                <a:cubicBezTo>
                  <a:pt x="792363" y="506277"/>
                  <a:pt x="787553" y="506277"/>
                  <a:pt x="782744" y="506277"/>
                </a:cubicBezTo>
                <a:lnTo>
                  <a:pt x="692049" y="506277"/>
                </a:lnTo>
                <a:lnTo>
                  <a:pt x="291705" y="505140"/>
                </a:lnTo>
                <a:lnTo>
                  <a:pt x="291705" y="506277"/>
                </a:lnTo>
                <a:lnTo>
                  <a:pt x="0" y="50627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5211676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61" name="Rectangle 60">
            <a:extLst>
              <a:ext uri="{FF2B5EF4-FFF2-40B4-BE49-F238E27FC236}">
                <a16:creationId xmlns:a16="http://schemas.microsoft.com/office/drawing/2014/main" xmlns="" id="{2F21E579-4785-4A4E-8D09-42E5246D8E5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xmlns="" id="{83CFA180-7C52-459E-838D-0714DA1A5823}"/>
              </a:ext>
            </a:extLst>
          </p:cNvPr>
          <p:cNvSpPr>
            <a:spLocks noGrp="1"/>
          </p:cNvSpPr>
          <p:nvPr>
            <p:ph type="title"/>
          </p:nvPr>
        </p:nvSpPr>
        <p:spPr>
          <a:xfrm>
            <a:off x="649224" y="645106"/>
            <a:ext cx="5122652" cy="1259894"/>
          </a:xfrm>
        </p:spPr>
        <p:txBody>
          <a:bodyPr>
            <a:normAutofit/>
          </a:bodyPr>
          <a:lstStyle/>
          <a:p>
            <a:r>
              <a:rPr lang="en-US" sz="3300" dirty="0"/>
              <a:t>Preparing for the Deposition (Continued) </a:t>
            </a:r>
          </a:p>
        </p:txBody>
      </p:sp>
      <p:sp>
        <p:nvSpPr>
          <p:cNvPr id="63" name="Rectangle 62">
            <a:extLst>
              <a:ext uri="{FF2B5EF4-FFF2-40B4-BE49-F238E27FC236}">
                <a16:creationId xmlns:a16="http://schemas.microsoft.com/office/drawing/2014/main" xmlns="" id="{3BE96D34-9D7C-4984-961D-7165FA21612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3" name="Content Placeholder 2">
            <a:extLst>
              <a:ext uri="{FF2B5EF4-FFF2-40B4-BE49-F238E27FC236}">
                <a16:creationId xmlns:a16="http://schemas.microsoft.com/office/drawing/2014/main" xmlns="" id="{EFE932C3-D900-4DB6-A46F-D6CD7FE4529E}"/>
              </a:ext>
            </a:extLst>
          </p:cNvPr>
          <p:cNvSpPr>
            <a:spLocks noGrp="1"/>
          </p:cNvSpPr>
          <p:nvPr>
            <p:ph idx="1"/>
          </p:nvPr>
        </p:nvSpPr>
        <p:spPr>
          <a:xfrm>
            <a:off x="649225" y="2133600"/>
            <a:ext cx="5122652" cy="3759253"/>
          </a:xfrm>
        </p:spPr>
        <p:txBody>
          <a:bodyPr>
            <a:normAutofit/>
          </a:bodyPr>
          <a:lstStyle/>
          <a:p>
            <a:r>
              <a:rPr lang="en-US" dirty="0"/>
              <a:t>Make sure that you have made proper arrangements with the court reporter and videographer. </a:t>
            </a:r>
          </a:p>
          <a:p>
            <a:r>
              <a:rPr lang="en-US" dirty="0"/>
              <a:t>Make sure that the location of the deposition is reserved. </a:t>
            </a:r>
          </a:p>
          <a:p>
            <a:r>
              <a:rPr lang="en-US" dirty="0"/>
              <a:t>Identify who will attend the deposition. </a:t>
            </a:r>
          </a:p>
          <a:p>
            <a:r>
              <a:rPr lang="en-US" dirty="0"/>
              <a:t>Know the local rules of the court where the case is pending. </a:t>
            </a:r>
          </a:p>
          <a:p>
            <a:pPr marL="0" indent="0">
              <a:buNone/>
            </a:pPr>
            <a:endParaRPr lang="en-US" dirty="0"/>
          </a:p>
        </p:txBody>
      </p:sp>
      <p:pic>
        <p:nvPicPr>
          <p:cNvPr id="7" name="Picture 6" descr="A group of people sitting at a desk&#10;&#10;Description automatically generated">
            <a:extLst>
              <a:ext uri="{FF2B5EF4-FFF2-40B4-BE49-F238E27FC236}">
                <a16:creationId xmlns:a16="http://schemas.microsoft.com/office/drawing/2014/main" xmlns="" id="{BB46E97C-2250-4215-9742-62398D5EB190}"/>
              </a:ext>
            </a:extLst>
          </p:cNvPr>
          <p:cNvPicPr>
            <a:picLocks noChangeAspect="1"/>
          </p:cNvPicPr>
          <p:nvPr/>
        </p:nvPicPr>
        <p:blipFill rotWithShape="1">
          <a:blip r:embed="rId2"/>
          <a:srcRect l="4578" r="26077" b="-2"/>
          <a:stretch/>
        </p:blipFill>
        <p:spPr>
          <a:xfrm>
            <a:off x="6091916" y="645106"/>
            <a:ext cx="5451627" cy="5247747"/>
          </a:xfrm>
          <a:prstGeom prst="rect">
            <a:avLst/>
          </a:prstGeom>
        </p:spPr>
      </p:pic>
      <p:sp>
        <p:nvSpPr>
          <p:cNvPr id="65" name="Freeform 12">
            <a:extLst>
              <a:ext uri="{FF2B5EF4-FFF2-40B4-BE49-F238E27FC236}">
                <a16:creationId xmlns:a16="http://schemas.microsoft.com/office/drawing/2014/main" xmlns="" id="{C8DE1BEC-DAE3-43F4-8D9F-384C3D69413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6061223"/>
            <a:ext cx="1038036" cy="506277"/>
          </a:xfrm>
          <a:custGeom>
            <a:avLst/>
            <a:gdLst>
              <a:gd name="connsiteX0" fmla="*/ 0 w 1038036"/>
              <a:gd name="connsiteY0" fmla="*/ 0 h 506277"/>
              <a:gd name="connsiteX1" fmla="*/ 182880 w 1038036"/>
              <a:gd name="connsiteY1" fmla="*/ 0 h 506277"/>
              <a:gd name="connsiteX2" fmla="*/ 291705 w 1038036"/>
              <a:gd name="connsiteY2" fmla="*/ 0 h 506277"/>
              <a:gd name="connsiteX3" fmla="*/ 291705 w 1038036"/>
              <a:gd name="connsiteY3" fmla="*/ 151 h 506277"/>
              <a:gd name="connsiteX4" fmla="*/ 692049 w 1038036"/>
              <a:gd name="connsiteY4" fmla="*/ 705 h 506277"/>
              <a:gd name="connsiteX5" fmla="*/ 782744 w 1038036"/>
              <a:gd name="connsiteY5" fmla="*/ 705 h 506277"/>
              <a:gd name="connsiteX6" fmla="*/ 797001 w 1038036"/>
              <a:gd name="connsiteY6" fmla="*/ 5473 h 506277"/>
              <a:gd name="connsiteX7" fmla="*/ 801982 w 1038036"/>
              <a:gd name="connsiteY7" fmla="*/ 10242 h 506277"/>
              <a:gd name="connsiteX8" fmla="*/ 1030951 w 1038036"/>
              <a:gd name="connsiteY8" fmla="*/ 239185 h 506277"/>
              <a:gd name="connsiteX9" fmla="*/ 1030951 w 1038036"/>
              <a:gd name="connsiteY9" fmla="*/ 267797 h 506277"/>
              <a:gd name="connsiteX10" fmla="*/ 801982 w 1038036"/>
              <a:gd name="connsiteY10" fmla="*/ 496740 h 506277"/>
              <a:gd name="connsiteX11" fmla="*/ 797001 w 1038036"/>
              <a:gd name="connsiteY11" fmla="*/ 501508 h 506277"/>
              <a:gd name="connsiteX12" fmla="*/ 782744 w 1038036"/>
              <a:gd name="connsiteY12" fmla="*/ 506277 h 506277"/>
              <a:gd name="connsiteX13" fmla="*/ 692049 w 1038036"/>
              <a:gd name="connsiteY13" fmla="*/ 506277 h 506277"/>
              <a:gd name="connsiteX14" fmla="*/ 291705 w 1038036"/>
              <a:gd name="connsiteY14" fmla="*/ 505140 h 506277"/>
              <a:gd name="connsiteX15" fmla="*/ 291705 w 1038036"/>
              <a:gd name="connsiteY15" fmla="*/ 506277 h 506277"/>
              <a:gd name="connsiteX16" fmla="*/ 0 w 1038036"/>
              <a:gd name="connsiteY16" fmla="*/ 506277 h 506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38036" h="506277">
                <a:moveTo>
                  <a:pt x="0" y="0"/>
                </a:moveTo>
                <a:lnTo>
                  <a:pt x="182880" y="0"/>
                </a:lnTo>
                <a:lnTo>
                  <a:pt x="291705" y="0"/>
                </a:lnTo>
                <a:lnTo>
                  <a:pt x="291705" y="151"/>
                </a:lnTo>
                <a:lnTo>
                  <a:pt x="692049" y="705"/>
                </a:lnTo>
                <a:lnTo>
                  <a:pt x="782744" y="705"/>
                </a:lnTo>
                <a:cubicBezTo>
                  <a:pt x="787553" y="705"/>
                  <a:pt x="792363" y="5473"/>
                  <a:pt x="797001" y="5473"/>
                </a:cubicBezTo>
                <a:cubicBezTo>
                  <a:pt x="797001" y="10242"/>
                  <a:pt x="801982" y="10242"/>
                  <a:pt x="801982" y="10242"/>
                </a:cubicBezTo>
                <a:lnTo>
                  <a:pt x="1030951" y="239185"/>
                </a:lnTo>
                <a:cubicBezTo>
                  <a:pt x="1040398" y="248722"/>
                  <a:pt x="1040398" y="258259"/>
                  <a:pt x="1030951" y="267797"/>
                </a:cubicBezTo>
                <a:lnTo>
                  <a:pt x="801982" y="496740"/>
                </a:lnTo>
                <a:cubicBezTo>
                  <a:pt x="800436" y="498363"/>
                  <a:pt x="798547" y="499885"/>
                  <a:pt x="797001" y="501508"/>
                </a:cubicBezTo>
                <a:cubicBezTo>
                  <a:pt x="792363" y="506277"/>
                  <a:pt x="787553" y="506277"/>
                  <a:pt x="782744" y="506277"/>
                </a:cubicBezTo>
                <a:lnTo>
                  <a:pt x="692049" y="506277"/>
                </a:lnTo>
                <a:lnTo>
                  <a:pt x="291705" y="505140"/>
                </a:lnTo>
                <a:lnTo>
                  <a:pt x="291705" y="506277"/>
                </a:lnTo>
                <a:lnTo>
                  <a:pt x="0" y="50627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8440694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03B3D5B-E1A3-42B2-B0A5-571DBCC3257B}"/>
              </a:ext>
            </a:extLst>
          </p:cNvPr>
          <p:cNvSpPr>
            <a:spLocks noGrp="1"/>
          </p:cNvSpPr>
          <p:nvPr>
            <p:ph type="title"/>
          </p:nvPr>
        </p:nvSpPr>
        <p:spPr>
          <a:xfrm>
            <a:off x="2592925" y="624110"/>
            <a:ext cx="8911687" cy="1280890"/>
          </a:xfrm>
        </p:spPr>
        <p:txBody>
          <a:bodyPr/>
          <a:lstStyle/>
          <a:p>
            <a:r>
              <a:rPr lang="en-US" dirty="0"/>
              <a:t>Taking the Deposition</a:t>
            </a:r>
          </a:p>
        </p:txBody>
      </p:sp>
      <p:sp>
        <p:nvSpPr>
          <p:cNvPr id="3" name="Content Placeholder 2">
            <a:extLst>
              <a:ext uri="{FF2B5EF4-FFF2-40B4-BE49-F238E27FC236}">
                <a16:creationId xmlns:a16="http://schemas.microsoft.com/office/drawing/2014/main" xmlns="" id="{AFA11EF0-563B-45DC-8FF0-810380111E49}"/>
              </a:ext>
            </a:extLst>
          </p:cNvPr>
          <p:cNvSpPr>
            <a:spLocks noGrp="1"/>
          </p:cNvSpPr>
          <p:nvPr>
            <p:ph idx="1"/>
          </p:nvPr>
        </p:nvSpPr>
        <p:spPr>
          <a:xfrm>
            <a:off x="2589212" y="2161592"/>
            <a:ext cx="8915400" cy="3777622"/>
          </a:xfrm>
        </p:spPr>
        <p:txBody>
          <a:bodyPr>
            <a:normAutofit lnSpcReduction="10000"/>
          </a:bodyPr>
          <a:lstStyle/>
          <a:p>
            <a:r>
              <a:rPr lang="en-US" dirty="0"/>
              <a:t>Generally, preparing for the deposition should take longer than the deposition itself. </a:t>
            </a:r>
          </a:p>
          <a:p>
            <a:r>
              <a:rPr lang="en-US" dirty="0"/>
              <a:t>Once you have created your outline, don’t be afraid to go off script. </a:t>
            </a:r>
          </a:p>
          <a:p>
            <a:r>
              <a:rPr lang="en-US" dirty="0"/>
              <a:t>You must listen to the answer that you are provided to make sure 1) the answer was responsive to the question and 2) that the answer doesn't require a follow-up question. </a:t>
            </a:r>
          </a:p>
          <a:p>
            <a:r>
              <a:rPr lang="en-US" dirty="0"/>
              <a:t>The unscripted, unplanned follow-up question often provides the best gems. </a:t>
            </a:r>
          </a:p>
          <a:p>
            <a:r>
              <a:rPr lang="en-US" dirty="0"/>
              <a:t>At this stage of litigation,  its important to explore many factual scenarios so that you can sufficiently pin the witness down to his/her version of the facts.</a:t>
            </a:r>
          </a:p>
          <a:p>
            <a:r>
              <a:rPr lang="en-US" dirty="0"/>
              <a:t>Avoid the temptation to only ask questions that are beneficial to your theory. </a:t>
            </a:r>
          </a:p>
          <a:p>
            <a:endParaRPr lang="en-US" dirty="0"/>
          </a:p>
        </p:txBody>
      </p:sp>
    </p:spTree>
    <p:extLst>
      <p:ext uri="{BB962C8B-B14F-4D97-AF65-F5344CB8AC3E}">
        <p14:creationId xmlns:p14="http://schemas.microsoft.com/office/powerpoint/2010/main" val="3778024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B562E78-E73B-4111-BDC1-326A783B05EE}"/>
              </a:ext>
            </a:extLst>
          </p:cNvPr>
          <p:cNvSpPr>
            <a:spLocks noGrp="1"/>
          </p:cNvSpPr>
          <p:nvPr>
            <p:ph type="title"/>
          </p:nvPr>
        </p:nvSpPr>
        <p:spPr/>
        <p:txBody>
          <a:bodyPr/>
          <a:lstStyle/>
          <a:p>
            <a:r>
              <a:rPr lang="en-US" dirty="0"/>
              <a:t>Taking the Deposition (Continued) </a:t>
            </a:r>
          </a:p>
        </p:txBody>
      </p:sp>
      <p:sp>
        <p:nvSpPr>
          <p:cNvPr id="3" name="Content Placeholder 2">
            <a:extLst>
              <a:ext uri="{FF2B5EF4-FFF2-40B4-BE49-F238E27FC236}">
                <a16:creationId xmlns:a16="http://schemas.microsoft.com/office/drawing/2014/main" xmlns="" id="{9864FE9A-AF67-420B-8B40-F30952779A99}"/>
              </a:ext>
            </a:extLst>
          </p:cNvPr>
          <p:cNvSpPr>
            <a:spLocks noGrp="1"/>
          </p:cNvSpPr>
          <p:nvPr>
            <p:ph idx="1"/>
          </p:nvPr>
        </p:nvSpPr>
        <p:spPr/>
        <p:txBody>
          <a:bodyPr>
            <a:normAutofit fontScale="92500" lnSpcReduction="20000"/>
          </a:bodyPr>
          <a:lstStyle/>
          <a:p>
            <a:r>
              <a:rPr lang="en-US" dirty="0"/>
              <a:t>You want to know of hurtful testimony prior to trial. </a:t>
            </a:r>
          </a:p>
          <a:p>
            <a:r>
              <a:rPr lang="en-US" dirty="0"/>
              <a:t>Know the stipulations. </a:t>
            </a:r>
          </a:p>
          <a:p>
            <a:pPr lvl="1"/>
            <a:r>
              <a:rPr lang="en-US" sz="1500" dirty="0"/>
              <a:t>“usual stipulations” vary from attorney to attorney. Be sure that the attorneys are on the same page regarding stipulations, objections, scope of the deposition, and any other parameter that can save you from being interrupted in the middle of your deposition. </a:t>
            </a:r>
          </a:p>
          <a:p>
            <a:pPr lvl="1"/>
            <a:r>
              <a:rPr lang="en-US" sz="1500" dirty="0"/>
              <a:t>Generally, parties agree to limit objections to the form of the questions. However, make sure that the stipulations are clear and on the record. </a:t>
            </a:r>
          </a:p>
          <a:p>
            <a:r>
              <a:rPr lang="en-US" dirty="0"/>
              <a:t>Always make sure that the record is clear. </a:t>
            </a:r>
          </a:p>
          <a:p>
            <a:r>
              <a:rPr lang="en-US" dirty="0"/>
              <a:t>Particularly, on “key” issues always make sure that the questions and answers are clear. </a:t>
            </a:r>
          </a:p>
          <a:p>
            <a:r>
              <a:rPr lang="en-US" dirty="0"/>
              <a:t>Bring co-counsel or a paralegal to the deposition to make sure that the “key  issues” were adequately explored and clearly examined.</a:t>
            </a:r>
          </a:p>
          <a:p>
            <a:r>
              <a:rPr lang="en-US" dirty="0"/>
              <a:t>The most important thing you will leave the deposition with is the transcript</a:t>
            </a:r>
          </a:p>
        </p:txBody>
      </p:sp>
    </p:spTree>
    <p:extLst>
      <p:ext uri="{BB962C8B-B14F-4D97-AF65-F5344CB8AC3E}">
        <p14:creationId xmlns:p14="http://schemas.microsoft.com/office/powerpoint/2010/main" val="19251861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xmlns="" id="{2F21E579-4785-4A4E-8D09-42E5246D8E5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xmlns="" id="{52AFF556-D974-4CFF-8BBB-B4E21548DEB3}"/>
              </a:ext>
            </a:extLst>
          </p:cNvPr>
          <p:cNvSpPr>
            <a:spLocks noGrp="1"/>
          </p:cNvSpPr>
          <p:nvPr>
            <p:ph type="title"/>
          </p:nvPr>
        </p:nvSpPr>
        <p:spPr>
          <a:xfrm>
            <a:off x="649224" y="645106"/>
            <a:ext cx="5122652" cy="1259894"/>
          </a:xfrm>
        </p:spPr>
        <p:txBody>
          <a:bodyPr>
            <a:normAutofit/>
          </a:bodyPr>
          <a:lstStyle/>
          <a:p>
            <a:pPr algn="ctr">
              <a:lnSpc>
                <a:spcPct val="90000"/>
              </a:lnSpc>
            </a:pPr>
            <a:r>
              <a:rPr lang="en-US" sz="2400" dirty="0"/>
              <a:t>Video Depositions </a:t>
            </a:r>
            <a:r>
              <a:rPr lang="en-US" sz="2000" dirty="0"/>
              <a:t/>
            </a:r>
            <a:br>
              <a:rPr lang="en-US" sz="2000" dirty="0"/>
            </a:br>
            <a:r>
              <a:rPr lang="en-US" sz="2000" i="1" dirty="0">
                <a:latin typeface="Times New Roman" panose="02020603050405020304" pitchFamily="18" charset="0"/>
                <a:cs typeface="Times New Roman" panose="02020603050405020304" pitchFamily="18" charset="0"/>
              </a:rPr>
              <a:t>“</a:t>
            </a:r>
            <a:r>
              <a:rPr lang="en-US" sz="1600" i="1" dirty="0">
                <a:latin typeface="Times New Roman" panose="02020603050405020304" pitchFamily="18" charset="0"/>
                <a:cs typeface="Times New Roman" panose="02020603050405020304" pitchFamily="18" charset="0"/>
              </a:rPr>
              <a:t>Seeing something once is better than hearing about it a hundred times” –Lisa See </a:t>
            </a:r>
            <a:br>
              <a:rPr lang="en-US" sz="1600" i="1" dirty="0">
                <a:latin typeface="Times New Roman" panose="02020603050405020304" pitchFamily="18" charset="0"/>
                <a:cs typeface="Times New Roman" panose="02020603050405020304" pitchFamily="18" charset="0"/>
              </a:rPr>
            </a:br>
            <a:endParaRPr lang="en-US" sz="1600" i="1" dirty="0">
              <a:latin typeface="Times New Roman" panose="02020603050405020304" pitchFamily="18" charset="0"/>
              <a:cs typeface="Times New Roman" panose="02020603050405020304" pitchFamily="18" charset="0"/>
            </a:endParaRPr>
          </a:p>
        </p:txBody>
      </p:sp>
      <p:sp>
        <p:nvSpPr>
          <p:cNvPr id="30" name="Rectangle 20">
            <a:extLst>
              <a:ext uri="{FF2B5EF4-FFF2-40B4-BE49-F238E27FC236}">
                <a16:creationId xmlns:a16="http://schemas.microsoft.com/office/drawing/2014/main" xmlns="" id="{3BE96D34-9D7C-4984-961D-7165FA21612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3" name="Content Placeholder 2">
            <a:extLst>
              <a:ext uri="{FF2B5EF4-FFF2-40B4-BE49-F238E27FC236}">
                <a16:creationId xmlns:a16="http://schemas.microsoft.com/office/drawing/2014/main" xmlns="" id="{99FF00E7-C339-4A80-A2D3-B09734615443}"/>
              </a:ext>
            </a:extLst>
          </p:cNvPr>
          <p:cNvSpPr>
            <a:spLocks noGrp="1"/>
          </p:cNvSpPr>
          <p:nvPr>
            <p:ph idx="1"/>
          </p:nvPr>
        </p:nvSpPr>
        <p:spPr>
          <a:xfrm>
            <a:off x="649225" y="2133600"/>
            <a:ext cx="5122652" cy="3759253"/>
          </a:xfrm>
        </p:spPr>
        <p:txBody>
          <a:bodyPr>
            <a:normAutofit/>
          </a:bodyPr>
          <a:lstStyle/>
          <a:p>
            <a:pPr>
              <a:lnSpc>
                <a:spcPct val="90000"/>
              </a:lnSpc>
            </a:pPr>
            <a:r>
              <a:rPr lang="en-US" sz="1400" dirty="0"/>
              <a:t>In a perfect world, all depositions would be videotaped. However, litigation costs prevent us from taping every deposition</a:t>
            </a:r>
          </a:p>
          <a:p>
            <a:pPr>
              <a:lnSpc>
                <a:spcPct val="90000"/>
              </a:lnSpc>
            </a:pPr>
            <a:r>
              <a:rPr lang="en-US" sz="1400" dirty="0"/>
              <a:t>In certain scenarios, videotaping a deposition is especially useful. If a witness is terminally ill, it’s a good idea to tape the witness, so the jury can have an appreciation for the witness’s condition and demeanor while answering the questions. </a:t>
            </a:r>
          </a:p>
          <a:p>
            <a:pPr>
              <a:lnSpc>
                <a:spcPct val="90000"/>
              </a:lnSpc>
            </a:pPr>
            <a:r>
              <a:rPr lang="en-US" sz="1400" dirty="0"/>
              <a:t>It’s equally helpful to videotape a Defendant’s 30(b)(6) Corporate Representative. </a:t>
            </a:r>
          </a:p>
          <a:p>
            <a:pPr>
              <a:lnSpc>
                <a:spcPct val="90000"/>
              </a:lnSpc>
            </a:pPr>
            <a:r>
              <a:rPr lang="en-US" sz="1400" dirty="0"/>
              <a:t>However, if you decide to videotape the deposition, you must notice the deposition as a video deposition. </a:t>
            </a:r>
          </a:p>
        </p:txBody>
      </p:sp>
      <p:pic>
        <p:nvPicPr>
          <p:cNvPr id="5" name="Picture 4" descr="A computer sitting on top of a chair&#10;&#10;Description automatically generated">
            <a:extLst>
              <a:ext uri="{FF2B5EF4-FFF2-40B4-BE49-F238E27FC236}">
                <a16:creationId xmlns:a16="http://schemas.microsoft.com/office/drawing/2014/main" xmlns="" id="{55BEC4B8-BDA7-45AC-9508-16A62B6E9BF1}"/>
              </a:ext>
            </a:extLst>
          </p:cNvPr>
          <p:cNvPicPr>
            <a:picLocks noChangeAspect="1"/>
          </p:cNvPicPr>
          <p:nvPr/>
        </p:nvPicPr>
        <p:blipFill rotWithShape="1">
          <a:blip r:embed="rId2"/>
          <a:srcRect l="30331" r="4741"/>
          <a:stretch/>
        </p:blipFill>
        <p:spPr>
          <a:xfrm>
            <a:off x="6091916" y="645106"/>
            <a:ext cx="5451627" cy="5247747"/>
          </a:xfrm>
          <a:prstGeom prst="rect">
            <a:avLst/>
          </a:prstGeom>
        </p:spPr>
      </p:pic>
      <p:sp>
        <p:nvSpPr>
          <p:cNvPr id="31" name="Freeform 12">
            <a:extLst>
              <a:ext uri="{FF2B5EF4-FFF2-40B4-BE49-F238E27FC236}">
                <a16:creationId xmlns:a16="http://schemas.microsoft.com/office/drawing/2014/main" xmlns="" id="{C8DE1BEC-DAE3-43F4-8D9F-384C3D69413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6061223"/>
            <a:ext cx="1038036" cy="506277"/>
          </a:xfrm>
          <a:custGeom>
            <a:avLst/>
            <a:gdLst>
              <a:gd name="connsiteX0" fmla="*/ 0 w 1038036"/>
              <a:gd name="connsiteY0" fmla="*/ 0 h 506277"/>
              <a:gd name="connsiteX1" fmla="*/ 182880 w 1038036"/>
              <a:gd name="connsiteY1" fmla="*/ 0 h 506277"/>
              <a:gd name="connsiteX2" fmla="*/ 291705 w 1038036"/>
              <a:gd name="connsiteY2" fmla="*/ 0 h 506277"/>
              <a:gd name="connsiteX3" fmla="*/ 291705 w 1038036"/>
              <a:gd name="connsiteY3" fmla="*/ 151 h 506277"/>
              <a:gd name="connsiteX4" fmla="*/ 692049 w 1038036"/>
              <a:gd name="connsiteY4" fmla="*/ 705 h 506277"/>
              <a:gd name="connsiteX5" fmla="*/ 782744 w 1038036"/>
              <a:gd name="connsiteY5" fmla="*/ 705 h 506277"/>
              <a:gd name="connsiteX6" fmla="*/ 797001 w 1038036"/>
              <a:gd name="connsiteY6" fmla="*/ 5473 h 506277"/>
              <a:gd name="connsiteX7" fmla="*/ 801982 w 1038036"/>
              <a:gd name="connsiteY7" fmla="*/ 10242 h 506277"/>
              <a:gd name="connsiteX8" fmla="*/ 1030951 w 1038036"/>
              <a:gd name="connsiteY8" fmla="*/ 239185 h 506277"/>
              <a:gd name="connsiteX9" fmla="*/ 1030951 w 1038036"/>
              <a:gd name="connsiteY9" fmla="*/ 267797 h 506277"/>
              <a:gd name="connsiteX10" fmla="*/ 801982 w 1038036"/>
              <a:gd name="connsiteY10" fmla="*/ 496740 h 506277"/>
              <a:gd name="connsiteX11" fmla="*/ 797001 w 1038036"/>
              <a:gd name="connsiteY11" fmla="*/ 501508 h 506277"/>
              <a:gd name="connsiteX12" fmla="*/ 782744 w 1038036"/>
              <a:gd name="connsiteY12" fmla="*/ 506277 h 506277"/>
              <a:gd name="connsiteX13" fmla="*/ 692049 w 1038036"/>
              <a:gd name="connsiteY13" fmla="*/ 506277 h 506277"/>
              <a:gd name="connsiteX14" fmla="*/ 291705 w 1038036"/>
              <a:gd name="connsiteY14" fmla="*/ 505140 h 506277"/>
              <a:gd name="connsiteX15" fmla="*/ 291705 w 1038036"/>
              <a:gd name="connsiteY15" fmla="*/ 506277 h 506277"/>
              <a:gd name="connsiteX16" fmla="*/ 0 w 1038036"/>
              <a:gd name="connsiteY16" fmla="*/ 506277 h 506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38036" h="506277">
                <a:moveTo>
                  <a:pt x="0" y="0"/>
                </a:moveTo>
                <a:lnTo>
                  <a:pt x="182880" y="0"/>
                </a:lnTo>
                <a:lnTo>
                  <a:pt x="291705" y="0"/>
                </a:lnTo>
                <a:lnTo>
                  <a:pt x="291705" y="151"/>
                </a:lnTo>
                <a:lnTo>
                  <a:pt x="692049" y="705"/>
                </a:lnTo>
                <a:lnTo>
                  <a:pt x="782744" y="705"/>
                </a:lnTo>
                <a:cubicBezTo>
                  <a:pt x="787553" y="705"/>
                  <a:pt x="792363" y="5473"/>
                  <a:pt x="797001" y="5473"/>
                </a:cubicBezTo>
                <a:cubicBezTo>
                  <a:pt x="797001" y="10242"/>
                  <a:pt x="801982" y="10242"/>
                  <a:pt x="801982" y="10242"/>
                </a:cubicBezTo>
                <a:lnTo>
                  <a:pt x="1030951" y="239185"/>
                </a:lnTo>
                <a:cubicBezTo>
                  <a:pt x="1040398" y="248722"/>
                  <a:pt x="1040398" y="258259"/>
                  <a:pt x="1030951" y="267797"/>
                </a:cubicBezTo>
                <a:lnTo>
                  <a:pt x="801982" y="496740"/>
                </a:lnTo>
                <a:cubicBezTo>
                  <a:pt x="800436" y="498363"/>
                  <a:pt x="798547" y="499885"/>
                  <a:pt x="797001" y="501508"/>
                </a:cubicBezTo>
                <a:cubicBezTo>
                  <a:pt x="792363" y="506277"/>
                  <a:pt x="787553" y="506277"/>
                  <a:pt x="782744" y="506277"/>
                </a:cubicBezTo>
                <a:lnTo>
                  <a:pt x="692049" y="506277"/>
                </a:lnTo>
                <a:lnTo>
                  <a:pt x="291705" y="505140"/>
                </a:lnTo>
                <a:lnTo>
                  <a:pt x="291705" y="506277"/>
                </a:lnTo>
                <a:lnTo>
                  <a:pt x="0" y="50627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138057512"/>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otalTime>5</TotalTime>
  <Words>984</Words>
  <Application>Microsoft Office PowerPoint</Application>
  <PresentationFormat>Custom</PresentationFormat>
  <Paragraphs>78</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Wisp</vt:lpstr>
      <vt:lpstr>TAKE A DEPOSITION LIKE A PRO  </vt:lpstr>
      <vt:lpstr>What is a “Deposition”?</vt:lpstr>
      <vt:lpstr>Reasons to Take a Deposition </vt:lpstr>
      <vt:lpstr> Preparing for the Deposition “Give me six hours to chop down a tree, and I will spend the first four sharpening the axe.” –Abraham Lincoln</vt:lpstr>
      <vt:lpstr>Preparing for the Deposition (continued) </vt:lpstr>
      <vt:lpstr>Preparing for the Deposition (Continued) </vt:lpstr>
      <vt:lpstr>Taking the Deposition</vt:lpstr>
      <vt:lpstr>Taking the Deposition (Continued) </vt:lpstr>
      <vt:lpstr>Video Depositions  “Seeing something once is better than hearing about it a hundred times” –Lisa See  </vt:lpstr>
      <vt:lpstr>Defending a Deposition</vt:lpstr>
      <vt:lpstr>Deposition “pitfalls” to avoid</vt:lpstr>
      <vt:lpstr>Thank you.   Summer Wells, Serious Injury Law Group summer@seriouslawyers.com  Leon Hampton, Beasley Allen Law Firm leon.Hampton@beasleyallen.com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TAKE A DEPOSITION LIKE A PRO</dc:title>
  <dc:creator>Leon Hampton</dc:creator>
  <cp:lastModifiedBy>BDBCB</cp:lastModifiedBy>
  <cp:revision>2</cp:revision>
  <dcterms:created xsi:type="dcterms:W3CDTF">2019-05-15T20:24:09Z</dcterms:created>
  <dcterms:modified xsi:type="dcterms:W3CDTF">2019-05-16T13:17:32Z</dcterms:modified>
</cp:coreProperties>
</file>