
<file path=[Content_Types].xml><?xml version="1.0" encoding="utf-8"?>
<Types xmlns="http://schemas.openxmlformats.org/package/2006/content-types">
  <Default Extension="rels" ContentType="application/vnd.openxmlformats-package.relationships+xml"/>
  <Default Extension="jpeg" ContentType="image/jpeg"/>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5.8.0.0-->
<p:presentation xmlns:r="http://schemas.openxmlformats.org/officeDocument/2006/relationships" xmlns:a="http://schemas.openxmlformats.org/drawingml/2006/main" xmlns:p="http://schemas.openxmlformats.org/presentationml/2006/main" removePersonalInfoOnSave="1" autoCompressPictures="0">
  <p:sldMasterIdLst>
    <p:sldMasterId id="2147483648" r:id="rId1"/>
  </p:sldMasterIdLst>
  <p:notesMasterIdLst>
    <p:notesMasterId r:id="rId2"/>
  </p:notesMasterIdLst>
  <p:handoutMasterIdLst>
    <p:handoutMasterId r:id="rId3"/>
  </p:handoutMasterIdLst>
  <p:sldIdLst>
    <p:sldId id="319" r:id="rId4"/>
    <p:sldId id="339" r:id="rId5"/>
    <p:sldId id="320" r:id="rId6"/>
    <p:sldId id="321" r:id="rId7"/>
    <p:sldId id="322" r:id="rId8"/>
    <p:sldId id="323" r:id="rId9"/>
    <p:sldId id="324" r:id="rId10"/>
    <p:sldId id="325" r:id="rId11"/>
    <p:sldId id="326" r:id="rId12"/>
    <p:sldId id="327" r:id="rId13"/>
    <p:sldId id="328" r:id="rId14"/>
    <p:sldId id="329" r:id="rId15"/>
    <p:sldId id="344" r:id="rId16"/>
    <p:sldId id="330" r:id="rId17"/>
    <p:sldId id="331" r:id="rId18"/>
    <p:sldId id="332" r:id="rId19"/>
    <p:sldId id="333" r:id="rId20"/>
    <p:sldId id="334" r:id="rId21"/>
    <p:sldId id="335" r:id="rId22"/>
    <p:sldId id="336" r:id="rId23"/>
    <p:sldId id="337" r:id="rId24"/>
    <p:sldId id="340" r:id="rId25"/>
    <p:sldId id="257" r:id="rId26"/>
    <p:sldId id="259" r:id="rId27"/>
    <p:sldId id="260" r:id="rId28"/>
    <p:sldId id="261" r:id="rId29"/>
    <p:sldId id="262" r:id="rId30"/>
    <p:sldId id="263" r:id="rId31"/>
    <p:sldId id="264" r:id="rId32"/>
    <p:sldId id="301" r:id="rId33"/>
    <p:sldId id="265" r:id="rId34"/>
    <p:sldId id="266" r:id="rId35"/>
    <p:sldId id="267" r:id="rId36"/>
    <p:sldId id="268" r:id="rId37"/>
    <p:sldId id="269" r:id="rId38"/>
    <p:sldId id="270" r:id="rId39"/>
    <p:sldId id="271" r:id="rId40"/>
    <p:sldId id="272" r:id="rId41"/>
    <p:sldId id="273" r:id="rId42"/>
    <p:sldId id="274" r:id="rId43"/>
    <p:sldId id="275" r:id="rId44"/>
    <p:sldId id="300" r:id="rId45"/>
    <p:sldId id="276" r:id="rId46"/>
    <p:sldId id="277" r:id="rId47"/>
    <p:sldId id="278" r:id="rId48"/>
    <p:sldId id="279" r:id="rId49"/>
    <p:sldId id="280" r:id="rId50"/>
    <p:sldId id="281" r:id="rId51"/>
    <p:sldId id="282" r:id="rId52"/>
    <p:sldId id="283" r:id="rId53"/>
    <p:sldId id="284" r:id="rId54"/>
    <p:sldId id="285" r:id="rId55"/>
    <p:sldId id="286" r:id="rId56"/>
    <p:sldId id="287" r:id="rId57"/>
    <p:sldId id="341" r:id="rId58"/>
    <p:sldId id="288" r:id="rId59"/>
    <p:sldId id="289" r:id="rId60"/>
    <p:sldId id="290" r:id="rId61"/>
    <p:sldId id="291" r:id="rId62"/>
    <p:sldId id="292" r:id="rId63"/>
    <p:sldId id="293" r:id="rId64"/>
    <p:sldId id="294" r:id="rId65"/>
    <p:sldId id="295" r:id="rId66"/>
    <p:sldId id="296" r:id="rId67"/>
    <p:sldId id="297" r:id="rId68"/>
    <p:sldId id="298" r:id="rId69"/>
    <p:sldId id="299" r:id="rId70"/>
    <p:sldId id="342" r:id="rId71"/>
    <p:sldId id="302" r:id="rId72"/>
    <p:sldId id="312" r:id="rId73"/>
    <p:sldId id="303" r:id="rId74"/>
    <p:sldId id="313" r:id="rId75"/>
    <p:sldId id="304" r:id="rId76"/>
    <p:sldId id="314" r:id="rId77"/>
    <p:sldId id="305" r:id="rId78"/>
    <p:sldId id="306" r:id="rId79"/>
    <p:sldId id="315" r:id="rId80"/>
    <p:sldId id="307" r:id="rId81"/>
    <p:sldId id="316" r:id="rId82"/>
    <p:sldId id="308" r:id="rId83"/>
    <p:sldId id="343" r:id="rId84"/>
  </p:sldIdLst>
  <p:sldSz cx="12192000" cy="6858000"/>
  <p:notesSz cx="6858000" cy="9144000"/>
  <p:custDataLst>
    <p:tags r:id="rId8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3" autoAdjust="0"/>
    <p:restoredTop sz="94660"/>
  </p:normalViewPr>
  <p:slideViewPr>
    <p:cSldViewPr snapToGrid="0">
      <p:cViewPr varScale="1">
        <p:scale>
          <a:sx n="110" d="100"/>
          <a:sy n="110" d="100"/>
        </p:scale>
        <p:origin x="-396" y="-78"/>
      </p:cViewPr>
      <p:guideLst>
        <p:guide orient="horz" pos="2160"/>
        <p:guide pos="3840"/>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handoutMaster" Target="handoutMasters/handout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slide" Target="slides/slide47.xml" /><Relationship Id="rId51" Type="http://schemas.openxmlformats.org/officeDocument/2006/relationships/slide" Target="slides/slide48.xml" /><Relationship Id="rId52" Type="http://schemas.openxmlformats.org/officeDocument/2006/relationships/slide" Target="slides/slide49.xml" /><Relationship Id="rId53" Type="http://schemas.openxmlformats.org/officeDocument/2006/relationships/slide" Target="slides/slide50.xml" /><Relationship Id="rId54" Type="http://schemas.openxmlformats.org/officeDocument/2006/relationships/slide" Target="slides/slide51.xml" /><Relationship Id="rId55" Type="http://schemas.openxmlformats.org/officeDocument/2006/relationships/slide" Target="slides/slide52.xml" /><Relationship Id="rId56" Type="http://schemas.openxmlformats.org/officeDocument/2006/relationships/slide" Target="slides/slide53.xml" /><Relationship Id="rId57" Type="http://schemas.openxmlformats.org/officeDocument/2006/relationships/slide" Target="slides/slide54.xml" /><Relationship Id="rId58" Type="http://schemas.openxmlformats.org/officeDocument/2006/relationships/slide" Target="slides/slide55.xml" /><Relationship Id="rId59" Type="http://schemas.openxmlformats.org/officeDocument/2006/relationships/slide" Target="slides/slide56.xml" /><Relationship Id="rId6" Type="http://schemas.openxmlformats.org/officeDocument/2006/relationships/slide" Target="slides/slide3.xml" /><Relationship Id="rId60" Type="http://schemas.openxmlformats.org/officeDocument/2006/relationships/slide" Target="slides/slide57.xml" /><Relationship Id="rId61" Type="http://schemas.openxmlformats.org/officeDocument/2006/relationships/slide" Target="slides/slide58.xml" /><Relationship Id="rId62" Type="http://schemas.openxmlformats.org/officeDocument/2006/relationships/slide" Target="slides/slide59.xml" /><Relationship Id="rId63" Type="http://schemas.openxmlformats.org/officeDocument/2006/relationships/slide" Target="slides/slide60.xml" /><Relationship Id="rId64" Type="http://schemas.openxmlformats.org/officeDocument/2006/relationships/slide" Target="slides/slide61.xml" /><Relationship Id="rId65" Type="http://schemas.openxmlformats.org/officeDocument/2006/relationships/slide" Target="slides/slide62.xml" /><Relationship Id="rId66" Type="http://schemas.openxmlformats.org/officeDocument/2006/relationships/slide" Target="slides/slide63.xml" /><Relationship Id="rId67" Type="http://schemas.openxmlformats.org/officeDocument/2006/relationships/slide" Target="slides/slide64.xml" /><Relationship Id="rId68" Type="http://schemas.openxmlformats.org/officeDocument/2006/relationships/slide" Target="slides/slide65.xml" /><Relationship Id="rId69" Type="http://schemas.openxmlformats.org/officeDocument/2006/relationships/slide" Target="slides/slide66.xml" /><Relationship Id="rId7" Type="http://schemas.openxmlformats.org/officeDocument/2006/relationships/slide" Target="slides/slide4.xml" /><Relationship Id="rId70" Type="http://schemas.openxmlformats.org/officeDocument/2006/relationships/slide" Target="slides/slide67.xml" /><Relationship Id="rId71" Type="http://schemas.openxmlformats.org/officeDocument/2006/relationships/slide" Target="slides/slide68.xml" /><Relationship Id="rId72" Type="http://schemas.openxmlformats.org/officeDocument/2006/relationships/slide" Target="slides/slide69.xml" /><Relationship Id="rId73" Type="http://schemas.openxmlformats.org/officeDocument/2006/relationships/slide" Target="slides/slide70.xml" /><Relationship Id="rId74" Type="http://schemas.openxmlformats.org/officeDocument/2006/relationships/slide" Target="slides/slide71.xml" /><Relationship Id="rId75" Type="http://schemas.openxmlformats.org/officeDocument/2006/relationships/slide" Target="slides/slide72.xml" /><Relationship Id="rId76" Type="http://schemas.openxmlformats.org/officeDocument/2006/relationships/slide" Target="slides/slide73.xml" /><Relationship Id="rId77" Type="http://schemas.openxmlformats.org/officeDocument/2006/relationships/slide" Target="slides/slide74.xml" /><Relationship Id="rId78" Type="http://schemas.openxmlformats.org/officeDocument/2006/relationships/slide" Target="slides/slide75.xml" /><Relationship Id="rId79" Type="http://schemas.openxmlformats.org/officeDocument/2006/relationships/slide" Target="slides/slide76.xml" /><Relationship Id="rId8" Type="http://schemas.openxmlformats.org/officeDocument/2006/relationships/slide" Target="slides/slide5.xml" /><Relationship Id="rId80" Type="http://schemas.openxmlformats.org/officeDocument/2006/relationships/slide" Target="slides/slide77.xml" /><Relationship Id="rId81" Type="http://schemas.openxmlformats.org/officeDocument/2006/relationships/slide" Target="slides/slide78.xml" /><Relationship Id="rId82" Type="http://schemas.openxmlformats.org/officeDocument/2006/relationships/slide" Target="slides/slide79.xml" /><Relationship Id="rId83" Type="http://schemas.openxmlformats.org/officeDocument/2006/relationships/slide" Target="slides/slide80.xml" /><Relationship Id="rId84" Type="http://schemas.openxmlformats.org/officeDocument/2006/relationships/slide" Target="slides/slide81.xml" /><Relationship Id="rId85" Type="http://schemas.openxmlformats.org/officeDocument/2006/relationships/tags" Target="tags/tag1.xml" /><Relationship Id="rId86" Type="http://schemas.openxmlformats.org/officeDocument/2006/relationships/presProps" Target="presProps.xml" /><Relationship Id="rId87" Type="http://schemas.openxmlformats.org/officeDocument/2006/relationships/viewProps" Target="viewProps.xml" /><Relationship Id="rId88" Type="http://schemas.openxmlformats.org/officeDocument/2006/relationships/theme" Target="theme/theme1.xml" /><Relationship Id="rId89" Type="http://schemas.openxmlformats.org/officeDocument/2006/relationships/tableStyles" Target="tableStyles.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defPPr>
              <a:defRPr kern="1200" smtId="4294967295"/>
            </a:defPPr>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defPPr>
              <a:defRPr kern="1200" smtId="4294967295"/>
            </a:defPPr>
            <a:lvl1pPr algn="r">
              <a:defRPr sz="1200"/>
            </a:lvl1pPr>
          </a:lstStyle>
          <a:p>
            <a:fld id="{055061C9-4710-4A32-8071-5E33A55F617B}" type="datetimeFigureOut">
              <a:rPr lang="en-US" smtClean="0"/>
              <a:t>6/24/2019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defPPr>
              <a:defRPr kern="1200" smtId="4294967295"/>
            </a:defPPr>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defPPr>
              <a:defRPr kern="1200" smtId="4294967295"/>
            </a:defPPr>
            <a:lvl1pPr algn="r">
              <a:defRPr sz="1200"/>
            </a:lvl1pPr>
          </a:lstStyle>
          <a:p>
            <a:fld id="{CF57AC81-D310-4C49-B2C6-D702110956EF}" type="slidenum">
              <a:rPr lang="en-US" smtClean="0"/>
              <a:t>‹#›</a:t>
            </a:fld>
            <a:endParaRPr lang="en-US"/>
          </a:p>
        </p:txBody>
      </p:sp>
    </p:spTree>
    <p:extLst>
      <p:ext uri="{BB962C8B-B14F-4D97-AF65-F5344CB8AC3E}">
        <p14:creationId xmlns:p14="http://schemas.microsoft.com/office/powerpoint/2010/main" val="2691807378"/>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defPPr>
              <a:defRPr kern="1200" smtId="4294967295"/>
            </a:defPPr>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defPPr>
              <a:defRPr kern="1200" smtId="4294967295"/>
            </a:defPPr>
            <a:lvl1pPr algn="r">
              <a:defRPr sz="1200"/>
            </a:lvl1pPr>
          </a:lstStyle>
          <a:p>
            <a:fld id="{7CF6D86B-92E1-4228-A4E1-46F4B19B614E}" type="datetimeFigureOut">
              <a:rPr lang="en-US" smtClean="0"/>
              <a:t>6/24/2019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defPPr>
              <a:defRPr kern="1200" smtId="4294967295"/>
            </a:def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defPPr>
              <a:defRPr kern="1200" smtId="4294967295"/>
            </a:defPPr>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defPPr>
              <a:defRPr kern="1200" smtId="4294967295"/>
            </a:defPPr>
            <a:lvl1pPr algn="r">
              <a:defRPr sz="1200"/>
            </a:lvl1pPr>
          </a:lstStyle>
          <a:p>
            <a:fld id="{E9736940-DB65-460C-B095-EBD5A1D1AC3A}" type="slidenum">
              <a:rPr lang="en-US" smtClean="0"/>
              <a:t>‹#›</a:t>
            </a:fld>
            <a:endParaRPr lang="en-US"/>
          </a:p>
        </p:txBody>
      </p:sp>
    </p:spTree>
    <p:extLst>
      <p:ext uri="{BB962C8B-B14F-4D97-AF65-F5344CB8AC3E}">
        <p14:creationId xmlns:p14="http://schemas.microsoft.com/office/powerpoint/2010/main" val="3234721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21.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24.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_rels/notesSlide25.xml.rels>&#65279;<?xml version="1.0" encoding="utf-8" standalone="yes"?><Relationships xmlns="http://schemas.openxmlformats.org/package/2006/relationships"><Relationship Id="rId1" Type="http://schemas.openxmlformats.org/officeDocument/2006/relationships/slide" Target="../slides/slide25.xml" /><Relationship Id="rId2" Type="http://schemas.openxmlformats.org/officeDocument/2006/relationships/notesMaster" Target="../notesMasters/notesMaster1.xml" /></Relationships>
</file>

<file path=ppt/notesSlides/_rels/notesSlide26.xml.rels>&#65279;<?xml version="1.0" encoding="utf-8" standalone="yes"?><Relationships xmlns="http://schemas.openxmlformats.org/package/2006/relationships"><Relationship Id="rId1" Type="http://schemas.openxmlformats.org/officeDocument/2006/relationships/slide" Target="../slides/slide26.xml" /><Relationship Id="rId2" Type="http://schemas.openxmlformats.org/officeDocument/2006/relationships/notesMaster" Target="../notesMasters/notesMaster1.xml" /></Relationships>
</file>

<file path=ppt/notesSlides/_rels/notesSlide27.xml.rels>&#65279;<?xml version="1.0" encoding="utf-8" standalone="yes"?><Relationships xmlns="http://schemas.openxmlformats.org/package/2006/relationships"><Relationship Id="rId1" Type="http://schemas.openxmlformats.org/officeDocument/2006/relationships/slide" Target="../slides/slide27.xml" /><Relationship Id="rId2" Type="http://schemas.openxmlformats.org/officeDocument/2006/relationships/notesMaster" Target="../notesMasters/notesMaster1.xml" /></Relationships>
</file>

<file path=ppt/notesSlides/_rels/notesSlide28.xml.rels>&#65279;<?xml version="1.0" encoding="utf-8" standalone="yes"?><Relationships xmlns="http://schemas.openxmlformats.org/package/2006/relationships"><Relationship Id="rId1" Type="http://schemas.openxmlformats.org/officeDocument/2006/relationships/slide" Target="../slides/slide28.xml" /><Relationship Id="rId2" Type="http://schemas.openxmlformats.org/officeDocument/2006/relationships/notesMaster" Target="../notesMasters/notesMaster1.xml" /></Relationships>
</file>

<file path=ppt/notesSlides/_rels/notesSlide29.xml.rels>&#65279;<?xml version="1.0" encoding="utf-8" standalone="yes"?><Relationships xmlns="http://schemas.openxmlformats.org/package/2006/relationships"><Relationship Id="rId1" Type="http://schemas.openxmlformats.org/officeDocument/2006/relationships/slide" Target="../slides/slide29.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30.xml.rels>&#65279;<?xml version="1.0" encoding="utf-8" standalone="yes"?><Relationships xmlns="http://schemas.openxmlformats.org/package/2006/relationships"><Relationship Id="rId1" Type="http://schemas.openxmlformats.org/officeDocument/2006/relationships/slide" Target="../slides/slide30.xml" /><Relationship Id="rId2" Type="http://schemas.openxmlformats.org/officeDocument/2006/relationships/notesMaster" Target="../notesMasters/notesMaster1.xml" /></Relationships>
</file>

<file path=ppt/notesSlides/_rels/notesSlide31.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32.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33.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34.xml.rels>&#65279;<?xml version="1.0" encoding="utf-8" standalone="yes"?><Relationships xmlns="http://schemas.openxmlformats.org/package/2006/relationships"><Relationship Id="rId1" Type="http://schemas.openxmlformats.org/officeDocument/2006/relationships/slide" Target="../slides/slide34.xml" /><Relationship Id="rId2" Type="http://schemas.openxmlformats.org/officeDocument/2006/relationships/notesMaster" Target="../notesMasters/notesMaster1.xml" /></Relationships>
</file>

<file path=ppt/notesSlides/_rels/notesSlide35.xml.rels>&#65279;<?xml version="1.0" encoding="utf-8" standalone="yes"?><Relationships xmlns="http://schemas.openxmlformats.org/package/2006/relationships"><Relationship Id="rId1" Type="http://schemas.openxmlformats.org/officeDocument/2006/relationships/slide" Target="../slides/slide35.xml" /><Relationship Id="rId2" Type="http://schemas.openxmlformats.org/officeDocument/2006/relationships/notesMaster" Target="../notesMasters/notesMaster1.xml" /></Relationships>
</file>

<file path=ppt/notesSlides/_rels/notesSlide36.xml.rels>&#65279;<?xml version="1.0" encoding="utf-8" standalone="yes"?><Relationships xmlns="http://schemas.openxmlformats.org/package/2006/relationships"><Relationship Id="rId1" Type="http://schemas.openxmlformats.org/officeDocument/2006/relationships/slide" Target="../slides/slide36.xml" /><Relationship Id="rId2" Type="http://schemas.openxmlformats.org/officeDocument/2006/relationships/notesMaster" Target="../notesMasters/notesMaster1.xml" /></Relationships>
</file>

<file path=ppt/notesSlides/_rels/notesSlide37.xml.rels>&#65279;<?xml version="1.0" encoding="utf-8" standalone="yes"?><Relationships xmlns="http://schemas.openxmlformats.org/package/2006/relationships"><Relationship Id="rId1" Type="http://schemas.openxmlformats.org/officeDocument/2006/relationships/slide" Target="../slides/slide37.xml" /><Relationship Id="rId2" Type="http://schemas.openxmlformats.org/officeDocument/2006/relationships/notesMaster" Target="../notesMasters/notesMaster1.xml" /></Relationships>
</file>

<file path=ppt/notesSlides/_rels/notesSlide38.xml.rels>&#65279;<?xml version="1.0" encoding="utf-8" standalone="yes"?><Relationships xmlns="http://schemas.openxmlformats.org/package/2006/relationships"><Relationship Id="rId1" Type="http://schemas.openxmlformats.org/officeDocument/2006/relationships/slide" Target="../slides/slide38.xml" /><Relationship Id="rId2" Type="http://schemas.openxmlformats.org/officeDocument/2006/relationships/notesMaster" Target="../notesMasters/notesMaster1.xml" /></Relationships>
</file>

<file path=ppt/notesSlides/_rels/notesSlide39.xml.rels>&#65279;<?xml version="1.0" encoding="utf-8" standalone="yes"?><Relationships xmlns="http://schemas.openxmlformats.org/package/2006/relationships"><Relationship Id="rId1" Type="http://schemas.openxmlformats.org/officeDocument/2006/relationships/slide" Target="../slides/slide39.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40.xml.rels>&#65279;<?xml version="1.0" encoding="utf-8" standalone="yes"?><Relationships xmlns="http://schemas.openxmlformats.org/package/2006/relationships"><Relationship Id="rId1" Type="http://schemas.openxmlformats.org/officeDocument/2006/relationships/slide" Target="../slides/slide40.xml" /><Relationship Id="rId2" Type="http://schemas.openxmlformats.org/officeDocument/2006/relationships/notesMaster" Target="../notesMasters/notesMaster1.xml" /></Relationships>
</file>

<file path=ppt/notesSlides/_rels/notesSlide41.xml.rels>&#65279;<?xml version="1.0" encoding="utf-8" standalone="yes"?><Relationships xmlns="http://schemas.openxmlformats.org/package/2006/relationships"><Relationship Id="rId1" Type="http://schemas.openxmlformats.org/officeDocument/2006/relationships/slide" Target="../slides/slide41.xml" /><Relationship Id="rId2" Type="http://schemas.openxmlformats.org/officeDocument/2006/relationships/notesMaster" Target="../notesMasters/notesMaster1.xml" /></Relationships>
</file>

<file path=ppt/notesSlides/_rels/notesSlide42.xml.rels>&#65279;<?xml version="1.0" encoding="utf-8" standalone="yes"?><Relationships xmlns="http://schemas.openxmlformats.org/package/2006/relationships"><Relationship Id="rId1" Type="http://schemas.openxmlformats.org/officeDocument/2006/relationships/slide" Target="../slides/slide42.xml" /><Relationship Id="rId2" Type="http://schemas.openxmlformats.org/officeDocument/2006/relationships/notesMaster" Target="../notesMasters/notesMaster1.xml" /></Relationships>
</file>

<file path=ppt/notesSlides/_rels/notesSlide43.xml.rels>&#65279;<?xml version="1.0" encoding="utf-8" standalone="yes"?><Relationships xmlns="http://schemas.openxmlformats.org/package/2006/relationships"><Relationship Id="rId1" Type="http://schemas.openxmlformats.org/officeDocument/2006/relationships/slide" Target="../slides/slide43.xml" /><Relationship Id="rId2" Type="http://schemas.openxmlformats.org/officeDocument/2006/relationships/notesMaster" Target="../notesMasters/notesMaster1.xml" /></Relationships>
</file>

<file path=ppt/notesSlides/_rels/notesSlide44.xml.rels>&#65279;<?xml version="1.0" encoding="utf-8" standalone="yes"?><Relationships xmlns="http://schemas.openxmlformats.org/package/2006/relationships"><Relationship Id="rId1" Type="http://schemas.openxmlformats.org/officeDocument/2006/relationships/slide" Target="../slides/slide44.xml" /><Relationship Id="rId2" Type="http://schemas.openxmlformats.org/officeDocument/2006/relationships/notesMaster" Target="../notesMasters/notesMaster1.xml" /></Relationships>
</file>

<file path=ppt/notesSlides/_rels/notesSlide45.xml.rels>&#65279;<?xml version="1.0" encoding="utf-8" standalone="yes"?><Relationships xmlns="http://schemas.openxmlformats.org/package/2006/relationships"><Relationship Id="rId1" Type="http://schemas.openxmlformats.org/officeDocument/2006/relationships/slide" Target="../slides/slide45.xml" /><Relationship Id="rId2" Type="http://schemas.openxmlformats.org/officeDocument/2006/relationships/notesMaster" Target="../notesMasters/notesMaster1.xml" /></Relationships>
</file>

<file path=ppt/notesSlides/_rels/notesSlide46.xml.rels>&#65279;<?xml version="1.0" encoding="utf-8" standalone="yes"?><Relationships xmlns="http://schemas.openxmlformats.org/package/2006/relationships"><Relationship Id="rId1" Type="http://schemas.openxmlformats.org/officeDocument/2006/relationships/slide" Target="../slides/slide46.xml" /><Relationship Id="rId2" Type="http://schemas.openxmlformats.org/officeDocument/2006/relationships/notesMaster" Target="../notesMasters/notesMaster1.xml" /></Relationships>
</file>

<file path=ppt/notesSlides/_rels/notesSlide47.xml.rels>&#65279;<?xml version="1.0" encoding="utf-8" standalone="yes"?><Relationships xmlns="http://schemas.openxmlformats.org/package/2006/relationships"><Relationship Id="rId1" Type="http://schemas.openxmlformats.org/officeDocument/2006/relationships/slide" Target="../slides/slide47.xml" /><Relationship Id="rId2" Type="http://schemas.openxmlformats.org/officeDocument/2006/relationships/notesMaster" Target="../notesMasters/notesMaster1.xml" /></Relationships>
</file>

<file path=ppt/notesSlides/_rels/notesSlide48.xml.rels>&#65279;<?xml version="1.0" encoding="utf-8" standalone="yes"?><Relationships xmlns="http://schemas.openxmlformats.org/package/2006/relationships"><Relationship Id="rId1" Type="http://schemas.openxmlformats.org/officeDocument/2006/relationships/slide" Target="../slides/slide48.xml" /><Relationship Id="rId2" Type="http://schemas.openxmlformats.org/officeDocument/2006/relationships/notesMaster" Target="../notesMasters/notesMaster1.xml" /></Relationships>
</file>

<file path=ppt/notesSlides/_rels/notesSlide49.xml.rels>&#65279;<?xml version="1.0" encoding="utf-8" standalone="yes"?><Relationships xmlns="http://schemas.openxmlformats.org/package/2006/relationships"><Relationship Id="rId1" Type="http://schemas.openxmlformats.org/officeDocument/2006/relationships/slide" Target="../slides/slide49.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50.xml.rels>&#65279;<?xml version="1.0" encoding="utf-8" standalone="yes"?><Relationships xmlns="http://schemas.openxmlformats.org/package/2006/relationships"><Relationship Id="rId1" Type="http://schemas.openxmlformats.org/officeDocument/2006/relationships/slide" Target="../slides/slide50.xml" /><Relationship Id="rId2" Type="http://schemas.openxmlformats.org/officeDocument/2006/relationships/notesMaster" Target="../notesMasters/notesMaster1.xml" /></Relationships>
</file>

<file path=ppt/notesSlides/_rels/notesSlide51.xml.rels>&#65279;<?xml version="1.0" encoding="utf-8" standalone="yes"?><Relationships xmlns="http://schemas.openxmlformats.org/package/2006/relationships"><Relationship Id="rId1" Type="http://schemas.openxmlformats.org/officeDocument/2006/relationships/slide" Target="../slides/slide51.xml" /><Relationship Id="rId2" Type="http://schemas.openxmlformats.org/officeDocument/2006/relationships/notesMaster" Target="../notesMasters/notesMaster1.xml" /></Relationships>
</file>

<file path=ppt/notesSlides/_rels/notesSlide52.xml.rels>&#65279;<?xml version="1.0" encoding="utf-8" standalone="yes"?><Relationships xmlns="http://schemas.openxmlformats.org/package/2006/relationships"><Relationship Id="rId1" Type="http://schemas.openxmlformats.org/officeDocument/2006/relationships/slide" Target="../slides/slide52.xml" /><Relationship Id="rId2" Type="http://schemas.openxmlformats.org/officeDocument/2006/relationships/notesMaster" Target="../notesMasters/notesMaster1.xml" /></Relationships>
</file>

<file path=ppt/notesSlides/_rels/notesSlide53.xml.rels>&#65279;<?xml version="1.0" encoding="utf-8" standalone="yes"?><Relationships xmlns="http://schemas.openxmlformats.org/package/2006/relationships"><Relationship Id="rId1" Type="http://schemas.openxmlformats.org/officeDocument/2006/relationships/slide" Target="../slides/slide53.xml" /><Relationship Id="rId2" Type="http://schemas.openxmlformats.org/officeDocument/2006/relationships/notesMaster" Target="../notesMasters/notesMaster1.xml" /></Relationships>
</file>

<file path=ppt/notesSlides/_rels/notesSlide54.xml.rels>&#65279;<?xml version="1.0" encoding="utf-8" standalone="yes"?><Relationships xmlns="http://schemas.openxmlformats.org/package/2006/relationships"><Relationship Id="rId1" Type="http://schemas.openxmlformats.org/officeDocument/2006/relationships/slide" Target="../slides/slide54.xml" /><Relationship Id="rId2" Type="http://schemas.openxmlformats.org/officeDocument/2006/relationships/notesMaster" Target="../notesMasters/notesMaster1.xml" /></Relationships>
</file>

<file path=ppt/notesSlides/_rels/notesSlide55.xml.rels>&#65279;<?xml version="1.0" encoding="utf-8" standalone="yes"?><Relationships xmlns="http://schemas.openxmlformats.org/package/2006/relationships"><Relationship Id="rId1" Type="http://schemas.openxmlformats.org/officeDocument/2006/relationships/slide" Target="../slides/slide55.xml" /><Relationship Id="rId2" Type="http://schemas.openxmlformats.org/officeDocument/2006/relationships/notesMaster" Target="../notesMasters/notesMaster1.xml" /></Relationships>
</file>

<file path=ppt/notesSlides/_rels/notesSlide56.xml.rels>&#65279;<?xml version="1.0" encoding="utf-8" standalone="yes"?><Relationships xmlns="http://schemas.openxmlformats.org/package/2006/relationships"><Relationship Id="rId1" Type="http://schemas.openxmlformats.org/officeDocument/2006/relationships/slide" Target="../slides/slide56.xml" /><Relationship Id="rId2" Type="http://schemas.openxmlformats.org/officeDocument/2006/relationships/notesMaster" Target="../notesMasters/notesMaster1.xml" /></Relationships>
</file>

<file path=ppt/notesSlides/_rels/notesSlide57.xml.rels>&#65279;<?xml version="1.0" encoding="utf-8" standalone="yes"?><Relationships xmlns="http://schemas.openxmlformats.org/package/2006/relationships"><Relationship Id="rId1" Type="http://schemas.openxmlformats.org/officeDocument/2006/relationships/slide" Target="../slides/slide57.xml" /><Relationship Id="rId2" Type="http://schemas.openxmlformats.org/officeDocument/2006/relationships/notesMaster" Target="../notesMasters/notesMaster1.xml" /></Relationships>
</file>

<file path=ppt/notesSlides/_rels/notesSlide58.xml.rels>&#65279;<?xml version="1.0" encoding="utf-8" standalone="yes"?><Relationships xmlns="http://schemas.openxmlformats.org/package/2006/relationships"><Relationship Id="rId1" Type="http://schemas.openxmlformats.org/officeDocument/2006/relationships/slide" Target="../slides/slide58.xml" /><Relationship Id="rId2" Type="http://schemas.openxmlformats.org/officeDocument/2006/relationships/notesMaster" Target="../notesMasters/notesMaster1.xml" /></Relationships>
</file>

<file path=ppt/notesSlides/_rels/notesSlide59.xml.rels>&#65279;<?xml version="1.0" encoding="utf-8" standalone="yes"?><Relationships xmlns="http://schemas.openxmlformats.org/package/2006/relationships"><Relationship Id="rId1" Type="http://schemas.openxmlformats.org/officeDocument/2006/relationships/slide" Target="../slides/slide59.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60.xml.rels>&#65279;<?xml version="1.0" encoding="utf-8" standalone="yes"?><Relationships xmlns="http://schemas.openxmlformats.org/package/2006/relationships"><Relationship Id="rId1" Type="http://schemas.openxmlformats.org/officeDocument/2006/relationships/slide" Target="../slides/slide60.xml" /><Relationship Id="rId2" Type="http://schemas.openxmlformats.org/officeDocument/2006/relationships/notesMaster" Target="../notesMasters/notesMaster1.xml" /></Relationships>
</file>

<file path=ppt/notesSlides/_rels/notesSlide61.xml.rels>&#65279;<?xml version="1.0" encoding="utf-8" standalone="yes"?><Relationships xmlns="http://schemas.openxmlformats.org/package/2006/relationships"><Relationship Id="rId1" Type="http://schemas.openxmlformats.org/officeDocument/2006/relationships/slide" Target="../slides/slide61.xml" /><Relationship Id="rId2" Type="http://schemas.openxmlformats.org/officeDocument/2006/relationships/notesMaster" Target="../notesMasters/notesMaster1.xml" /></Relationships>
</file>

<file path=ppt/notesSlides/_rels/notesSlide62.xml.rels>&#65279;<?xml version="1.0" encoding="utf-8" standalone="yes"?><Relationships xmlns="http://schemas.openxmlformats.org/package/2006/relationships"><Relationship Id="rId1" Type="http://schemas.openxmlformats.org/officeDocument/2006/relationships/slide" Target="../slides/slide62.xml" /><Relationship Id="rId2" Type="http://schemas.openxmlformats.org/officeDocument/2006/relationships/notesMaster" Target="../notesMasters/notesMaster1.xml" /></Relationships>
</file>

<file path=ppt/notesSlides/_rels/notesSlide63.xml.rels>&#65279;<?xml version="1.0" encoding="utf-8" standalone="yes"?><Relationships xmlns="http://schemas.openxmlformats.org/package/2006/relationships"><Relationship Id="rId1" Type="http://schemas.openxmlformats.org/officeDocument/2006/relationships/slide" Target="../slides/slide63.xml" /><Relationship Id="rId2" Type="http://schemas.openxmlformats.org/officeDocument/2006/relationships/notesMaster" Target="../notesMasters/notesMaster1.xml" /></Relationships>
</file>

<file path=ppt/notesSlides/_rels/notesSlide64.xml.rels>&#65279;<?xml version="1.0" encoding="utf-8" standalone="yes"?><Relationships xmlns="http://schemas.openxmlformats.org/package/2006/relationships"><Relationship Id="rId1" Type="http://schemas.openxmlformats.org/officeDocument/2006/relationships/slide" Target="../slides/slide64.xml" /><Relationship Id="rId2" Type="http://schemas.openxmlformats.org/officeDocument/2006/relationships/notesMaster" Target="../notesMasters/notesMaster1.xml" /></Relationships>
</file>

<file path=ppt/notesSlides/_rels/notesSlide65.xml.rels>&#65279;<?xml version="1.0" encoding="utf-8" standalone="yes"?><Relationships xmlns="http://schemas.openxmlformats.org/package/2006/relationships"><Relationship Id="rId1" Type="http://schemas.openxmlformats.org/officeDocument/2006/relationships/slide" Target="../slides/slide65.xml" /><Relationship Id="rId2" Type="http://schemas.openxmlformats.org/officeDocument/2006/relationships/notesMaster" Target="../notesMasters/notesMaster1.xml" /></Relationships>
</file>

<file path=ppt/notesSlides/_rels/notesSlide66.xml.rels>&#65279;<?xml version="1.0" encoding="utf-8" standalone="yes"?><Relationships xmlns="http://schemas.openxmlformats.org/package/2006/relationships"><Relationship Id="rId1" Type="http://schemas.openxmlformats.org/officeDocument/2006/relationships/slide" Target="../slides/slide66.xml" /><Relationship Id="rId2" Type="http://schemas.openxmlformats.org/officeDocument/2006/relationships/notesMaster" Target="../notesMasters/notesMaster1.xml" /></Relationships>
</file>

<file path=ppt/notesSlides/_rels/notesSlide67.xml.rels>&#65279;<?xml version="1.0" encoding="utf-8" standalone="yes"?><Relationships xmlns="http://schemas.openxmlformats.org/package/2006/relationships"><Relationship Id="rId1" Type="http://schemas.openxmlformats.org/officeDocument/2006/relationships/slide" Target="../slides/slide67.xml" /><Relationship Id="rId2" Type="http://schemas.openxmlformats.org/officeDocument/2006/relationships/notesMaster" Target="../notesMasters/notesMaster1.xml" /></Relationships>
</file>

<file path=ppt/notesSlides/_rels/notesSlide68.xml.rels>&#65279;<?xml version="1.0" encoding="utf-8" standalone="yes"?><Relationships xmlns="http://schemas.openxmlformats.org/package/2006/relationships"><Relationship Id="rId1" Type="http://schemas.openxmlformats.org/officeDocument/2006/relationships/slide" Target="../slides/slide68.xml" /><Relationship Id="rId2" Type="http://schemas.openxmlformats.org/officeDocument/2006/relationships/notesMaster" Target="../notesMasters/notesMaster1.xml" /></Relationships>
</file>

<file path=ppt/notesSlides/_rels/notesSlide69.xml.rels>&#65279;<?xml version="1.0" encoding="utf-8" standalone="yes"?><Relationships xmlns="http://schemas.openxmlformats.org/package/2006/relationships"><Relationship Id="rId1" Type="http://schemas.openxmlformats.org/officeDocument/2006/relationships/slide" Target="../slides/slide69.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70.xml.rels>&#65279;<?xml version="1.0" encoding="utf-8" standalone="yes"?><Relationships xmlns="http://schemas.openxmlformats.org/package/2006/relationships"><Relationship Id="rId1" Type="http://schemas.openxmlformats.org/officeDocument/2006/relationships/slide" Target="../slides/slide70.xml" /><Relationship Id="rId2" Type="http://schemas.openxmlformats.org/officeDocument/2006/relationships/notesMaster" Target="../notesMasters/notesMaster1.xml" /></Relationships>
</file>

<file path=ppt/notesSlides/_rels/notesSlide71.xml.rels>&#65279;<?xml version="1.0" encoding="utf-8" standalone="yes"?><Relationships xmlns="http://schemas.openxmlformats.org/package/2006/relationships"><Relationship Id="rId1" Type="http://schemas.openxmlformats.org/officeDocument/2006/relationships/slide" Target="../slides/slide71.xml" /><Relationship Id="rId2" Type="http://schemas.openxmlformats.org/officeDocument/2006/relationships/notesMaster" Target="../notesMasters/notesMaster1.xml" /></Relationships>
</file>

<file path=ppt/notesSlides/_rels/notesSlide72.xml.rels>&#65279;<?xml version="1.0" encoding="utf-8" standalone="yes"?><Relationships xmlns="http://schemas.openxmlformats.org/package/2006/relationships"><Relationship Id="rId1" Type="http://schemas.openxmlformats.org/officeDocument/2006/relationships/slide" Target="../slides/slide72.xml" /><Relationship Id="rId2" Type="http://schemas.openxmlformats.org/officeDocument/2006/relationships/notesMaster" Target="../notesMasters/notesMaster1.xml" /></Relationships>
</file>

<file path=ppt/notesSlides/_rels/notesSlide73.xml.rels>&#65279;<?xml version="1.0" encoding="utf-8" standalone="yes"?><Relationships xmlns="http://schemas.openxmlformats.org/package/2006/relationships"><Relationship Id="rId1" Type="http://schemas.openxmlformats.org/officeDocument/2006/relationships/slide" Target="../slides/slide73.xml" /><Relationship Id="rId2" Type="http://schemas.openxmlformats.org/officeDocument/2006/relationships/notesMaster" Target="../notesMasters/notesMaster1.xml" /></Relationships>
</file>

<file path=ppt/notesSlides/_rels/notesSlide74.xml.rels>&#65279;<?xml version="1.0" encoding="utf-8" standalone="yes"?><Relationships xmlns="http://schemas.openxmlformats.org/package/2006/relationships"><Relationship Id="rId1" Type="http://schemas.openxmlformats.org/officeDocument/2006/relationships/slide" Target="../slides/slide74.xml" /><Relationship Id="rId2" Type="http://schemas.openxmlformats.org/officeDocument/2006/relationships/notesMaster" Target="../notesMasters/notesMaster1.xml" /></Relationships>
</file>

<file path=ppt/notesSlides/_rels/notesSlide75.xml.rels>&#65279;<?xml version="1.0" encoding="utf-8" standalone="yes"?><Relationships xmlns="http://schemas.openxmlformats.org/package/2006/relationships"><Relationship Id="rId1" Type="http://schemas.openxmlformats.org/officeDocument/2006/relationships/slide" Target="../slides/slide75.xml" /><Relationship Id="rId2" Type="http://schemas.openxmlformats.org/officeDocument/2006/relationships/notesMaster" Target="../notesMasters/notesMaster1.xml" /></Relationships>
</file>

<file path=ppt/notesSlides/_rels/notesSlide76.xml.rels>&#65279;<?xml version="1.0" encoding="utf-8" standalone="yes"?><Relationships xmlns="http://schemas.openxmlformats.org/package/2006/relationships"><Relationship Id="rId1" Type="http://schemas.openxmlformats.org/officeDocument/2006/relationships/slide" Target="../slides/slide76.xml" /><Relationship Id="rId2" Type="http://schemas.openxmlformats.org/officeDocument/2006/relationships/notesMaster" Target="../notesMasters/notesMaster1.xml" /></Relationships>
</file>

<file path=ppt/notesSlides/_rels/notesSlide77.xml.rels>&#65279;<?xml version="1.0" encoding="utf-8" standalone="yes"?><Relationships xmlns="http://schemas.openxmlformats.org/package/2006/relationships"><Relationship Id="rId1" Type="http://schemas.openxmlformats.org/officeDocument/2006/relationships/slide" Target="../slides/slide77.xml" /><Relationship Id="rId2" Type="http://schemas.openxmlformats.org/officeDocument/2006/relationships/notesMaster" Target="../notesMasters/notesMaster1.xml" /></Relationships>
</file>

<file path=ppt/notesSlides/_rels/notesSlide78.xml.rels>&#65279;<?xml version="1.0" encoding="utf-8" standalone="yes"?><Relationships xmlns="http://schemas.openxmlformats.org/package/2006/relationships"><Relationship Id="rId1" Type="http://schemas.openxmlformats.org/officeDocument/2006/relationships/slide" Target="../slides/slide78.xml" /><Relationship Id="rId2" Type="http://schemas.openxmlformats.org/officeDocument/2006/relationships/notesMaster" Target="../notesMasters/notesMaster1.xml" /></Relationships>
</file>

<file path=ppt/notesSlides/_rels/notesSlide79.xml.rels>&#65279;<?xml version="1.0" encoding="utf-8" standalone="yes"?><Relationships xmlns="http://schemas.openxmlformats.org/package/2006/relationships"><Relationship Id="rId1" Type="http://schemas.openxmlformats.org/officeDocument/2006/relationships/slide" Target="../slides/slide79.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80.xml.rels>&#65279;<?xml version="1.0" encoding="utf-8" standalone="yes"?><Relationships xmlns="http://schemas.openxmlformats.org/package/2006/relationships"><Relationship Id="rId1" Type="http://schemas.openxmlformats.org/officeDocument/2006/relationships/slide" Target="../slides/slide80.xml" /><Relationship Id="rId2" Type="http://schemas.openxmlformats.org/officeDocument/2006/relationships/notesMaster" Target="../notesMasters/notesMaster1.xml" /></Relationships>
</file>

<file path=ppt/notesSlides/_rels/notesSlide81.xml.rels>&#65279;<?xml version="1.0" encoding="utf-8" standalone="yes"?><Relationships xmlns="http://schemas.openxmlformats.org/package/2006/relationships"><Relationship Id="rId1" Type="http://schemas.openxmlformats.org/officeDocument/2006/relationships/slide" Target="../slides/slide81.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a:t>
            </a:fld>
            <a:endParaRPr lang="en-US"/>
          </a:p>
        </p:txBody>
      </p:sp>
    </p:spTree>
    <p:extLst>
      <p:ext uri="{BB962C8B-B14F-4D97-AF65-F5344CB8AC3E}">
        <p14:creationId xmlns:p14="http://schemas.microsoft.com/office/powerpoint/2010/main" val="1599336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10</a:t>
            </a:fld>
            <a:endParaRPr lang="en-US"/>
          </a:p>
        </p:txBody>
      </p:sp>
    </p:spTree>
    <p:extLst>
      <p:ext uri="{BB962C8B-B14F-4D97-AF65-F5344CB8AC3E}">
        <p14:creationId xmlns:p14="http://schemas.microsoft.com/office/powerpoint/2010/main" val="935638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11</a:t>
            </a:fld>
            <a:endParaRPr lang="en-US"/>
          </a:p>
        </p:txBody>
      </p:sp>
    </p:spTree>
    <p:extLst>
      <p:ext uri="{BB962C8B-B14F-4D97-AF65-F5344CB8AC3E}">
        <p14:creationId xmlns:p14="http://schemas.microsoft.com/office/powerpoint/2010/main" val="10962998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12</a:t>
            </a:fld>
            <a:endParaRPr lang="en-US"/>
          </a:p>
        </p:txBody>
      </p:sp>
    </p:spTree>
    <p:extLst>
      <p:ext uri="{BB962C8B-B14F-4D97-AF65-F5344CB8AC3E}">
        <p14:creationId xmlns:p14="http://schemas.microsoft.com/office/powerpoint/2010/main" val="22826212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13</a:t>
            </a:fld>
            <a:endParaRPr lang="en-US"/>
          </a:p>
        </p:txBody>
      </p:sp>
    </p:spTree>
    <p:extLst>
      <p:ext uri="{BB962C8B-B14F-4D97-AF65-F5344CB8AC3E}">
        <p14:creationId xmlns:p14="http://schemas.microsoft.com/office/powerpoint/2010/main" val="38357173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14</a:t>
            </a:fld>
            <a:endParaRPr lang="en-US"/>
          </a:p>
        </p:txBody>
      </p:sp>
    </p:spTree>
    <p:extLst>
      <p:ext uri="{BB962C8B-B14F-4D97-AF65-F5344CB8AC3E}">
        <p14:creationId xmlns:p14="http://schemas.microsoft.com/office/powerpoint/2010/main" val="2303809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15</a:t>
            </a:fld>
            <a:endParaRPr lang="en-US"/>
          </a:p>
        </p:txBody>
      </p:sp>
    </p:spTree>
    <p:extLst>
      <p:ext uri="{BB962C8B-B14F-4D97-AF65-F5344CB8AC3E}">
        <p14:creationId xmlns:p14="http://schemas.microsoft.com/office/powerpoint/2010/main" val="14958521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16</a:t>
            </a:fld>
            <a:endParaRPr lang="en-US"/>
          </a:p>
        </p:txBody>
      </p:sp>
    </p:spTree>
    <p:extLst>
      <p:ext uri="{BB962C8B-B14F-4D97-AF65-F5344CB8AC3E}">
        <p14:creationId xmlns:p14="http://schemas.microsoft.com/office/powerpoint/2010/main" val="36319862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17</a:t>
            </a:fld>
            <a:endParaRPr lang="en-US"/>
          </a:p>
        </p:txBody>
      </p:sp>
    </p:spTree>
    <p:extLst>
      <p:ext uri="{BB962C8B-B14F-4D97-AF65-F5344CB8AC3E}">
        <p14:creationId xmlns:p14="http://schemas.microsoft.com/office/powerpoint/2010/main" val="7055182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18</a:t>
            </a:fld>
            <a:endParaRPr lang="en-US"/>
          </a:p>
        </p:txBody>
      </p:sp>
    </p:spTree>
    <p:extLst>
      <p:ext uri="{BB962C8B-B14F-4D97-AF65-F5344CB8AC3E}">
        <p14:creationId xmlns:p14="http://schemas.microsoft.com/office/powerpoint/2010/main" val="2918853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19</a:t>
            </a:fld>
            <a:endParaRPr lang="en-US"/>
          </a:p>
        </p:txBody>
      </p:sp>
    </p:spTree>
    <p:extLst>
      <p:ext uri="{BB962C8B-B14F-4D97-AF65-F5344CB8AC3E}">
        <p14:creationId xmlns:p14="http://schemas.microsoft.com/office/powerpoint/2010/main" val="214319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a:t>
            </a:fld>
            <a:endParaRPr lang="en-US"/>
          </a:p>
        </p:txBody>
      </p:sp>
    </p:spTree>
    <p:extLst>
      <p:ext uri="{BB962C8B-B14F-4D97-AF65-F5344CB8AC3E}">
        <p14:creationId xmlns:p14="http://schemas.microsoft.com/office/powerpoint/2010/main" val="28558452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20</a:t>
            </a:fld>
            <a:endParaRPr lang="en-US"/>
          </a:p>
        </p:txBody>
      </p:sp>
    </p:spTree>
    <p:extLst>
      <p:ext uri="{BB962C8B-B14F-4D97-AF65-F5344CB8AC3E}">
        <p14:creationId xmlns:p14="http://schemas.microsoft.com/office/powerpoint/2010/main" val="12159518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21</a:t>
            </a:fld>
            <a:endParaRPr lang="en-US"/>
          </a:p>
        </p:txBody>
      </p:sp>
    </p:spTree>
    <p:extLst>
      <p:ext uri="{BB962C8B-B14F-4D97-AF65-F5344CB8AC3E}">
        <p14:creationId xmlns:p14="http://schemas.microsoft.com/office/powerpoint/2010/main" val="12760455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22</a:t>
            </a:fld>
            <a:endParaRPr lang="en-US"/>
          </a:p>
        </p:txBody>
      </p:sp>
    </p:spTree>
    <p:extLst>
      <p:ext uri="{BB962C8B-B14F-4D97-AF65-F5344CB8AC3E}">
        <p14:creationId xmlns:p14="http://schemas.microsoft.com/office/powerpoint/2010/main" val="30142784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23</a:t>
            </a:fld>
            <a:endParaRPr lang="en-US"/>
          </a:p>
        </p:txBody>
      </p:sp>
    </p:spTree>
    <p:extLst>
      <p:ext uri="{BB962C8B-B14F-4D97-AF65-F5344CB8AC3E}">
        <p14:creationId xmlns:p14="http://schemas.microsoft.com/office/powerpoint/2010/main" val="33707071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24</a:t>
            </a:fld>
            <a:endParaRPr lang="en-US"/>
          </a:p>
        </p:txBody>
      </p:sp>
    </p:spTree>
    <p:extLst>
      <p:ext uri="{BB962C8B-B14F-4D97-AF65-F5344CB8AC3E}">
        <p14:creationId xmlns:p14="http://schemas.microsoft.com/office/powerpoint/2010/main" val="11912114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25</a:t>
            </a:fld>
            <a:endParaRPr lang="en-US"/>
          </a:p>
        </p:txBody>
      </p:sp>
    </p:spTree>
    <p:extLst>
      <p:ext uri="{BB962C8B-B14F-4D97-AF65-F5344CB8AC3E}">
        <p14:creationId xmlns:p14="http://schemas.microsoft.com/office/powerpoint/2010/main" val="18319195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26</a:t>
            </a:fld>
            <a:endParaRPr lang="en-US"/>
          </a:p>
        </p:txBody>
      </p:sp>
    </p:spTree>
    <p:extLst>
      <p:ext uri="{BB962C8B-B14F-4D97-AF65-F5344CB8AC3E}">
        <p14:creationId xmlns:p14="http://schemas.microsoft.com/office/powerpoint/2010/main" val="24162292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27</a:t>
            </a:fld>
            <a:endParaRPr lang="en-US"/>
          </a:p>
        </p:txBody>
      </p:sp>
    </p:spTree>
    <p:extLst>
      <p:ext uri="{BB962C8B-B14F-4D97-AF65-F5344CB8AC3E}">
        <p14:creationId xmlns:p14="http://schemas.microsoft.com/office/powerpoint/2010/main" val="30231526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28</a:t>
            </a:fld>
            <a:endParaRPr lang="en-US"/>
          </a:p>
        </p:txBody>
      </p:sp>
    </p:spTree>
    <p:extLst>
      <p:ext uri="{BB962C8B-B14F-4D97-AF65-F5344CB8AC3E}">
        <p14:creationId xmlns:p14="http://schemas.microsoft.com/office/powerpoint/2010/main" val="24511489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29</a:t>
            </a:fld>
            <a:endParaRPr lang="en-US"/>
          </a:p>
        </p:txBody>
      </p:sp>
    </p:spTree>
    <p:extLst>
      <p:ext uri="{BB962C8B-B14F-4D97-AF65-F5344CB8AC3E}">
        <p14:creationId xmlns:p14="http://schemas.microsoft.com/office/powerpoint/2010/main" val="4066454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a:t>
            </a:fld>
            <a:endParaRPr lang="en-US"/>
          </a:p>
        </p:txBody>
      </p:sp>
    </p:spTree>
    <p:extLst>
      <p:ext uri="{BB962C8B-B14F-4D97-AF65-F5344CB8AC3E}">
        <p14:creationId xmlns:p14="http://schemas.microsoft.com/office/powerpoint/2010/main" val="11766615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30</a:t>
            </a:fld>
            <a:endParaRPr lang="en-US"/>
          </a:p>
        </p:txBody>
      </p:sp>
    </p:spTree>
    <p:extLst>
      <p:ext uri="{BB962C8B-B14F-4D97-AF65-F5344CB8AC3E}">
        <p14:creationId xmlns:p14="http://schemas.microsoft.com/office/powerpoint/2010/main" val="19185141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31</a:t>
            </a:fld>
            <a:endParaRPr lang="en-US"/>
          </a:p>
        </p:txBody>
      </p:sp>
    </p:spTree>
    <p:extLst>
      <p:ext uri="{BB962C8B-B14F-4D97-AF65-F5344CB8AC3E}">
        <p14:creationId xmlns:p14="http://schemas.microsoft.com/office/powerpoint/2010/main" val="21589995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32</a:t>
            </a:fld>
            <a:endParaRPr lang="en-US"/>
          </a:p>
        </p:txBody>
      </p:sp>
    </p:spTree>
    <p:extLst>
      <p:ext uri="{BB962C8B-B14F-4D97-AF65-F5344CB8AC3E}">
        <p14:creationId xmlns:p14="http://schemas.microsoft.com/office/powerpoint/2010/main" val="30523016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33</a:t>
            </a:fld>
            <a:endParaRPr lang="en-US"/>
          </a:p>
        </p:txBody>
      </p:sp>
    </p:spTree>
    <p:extLst>
      <p:ext uri="{BB962C8B-B14F-4D97-AF65-F5344CB8AC3E}">
        <p14:creationId xmlns:p14="http://schemas.microsoft.com/office/powerpoint/2010/main" val="28218114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34</a:t>
            </a:fld>
            <a:endParaRPr lang="en-US"/>
          </a:p>
        </p:txBody>
      </p:sp>
    </p:spTree>
    <p:extLst>
      <p:ext uri="{BB962C8B-B14F-4D97-AF65-F5344CB8AC3E}">
        <p14:creationId xmlns:p14="http://schemas.microsoft.com/office/powerpoint/2010/main" val="9202310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35</a:t>
            </a:fld>
            <a:endParaRPr lang="en-US"/>
          </a:p>
        </p:txBody>
      </p:sp>
    </p:spTree>
    <p:extLst>
      <p:ext uri="{BB962C8B-B14F-4D97-AF65-F5344CB8AC3E}">
        <p14:creationId xmlns:p14="http://schemas.microsoft.com/office/powerpoint/2010/main" val="7579046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36</a:t>
            </a:fld>
            <a:endParaRPr lang="en-US"/>
          </a:p>
        </p:txBody>
      </p:sp>
    </p:spTree>
    <p:extLst>
      <p:ext uri="{BB962C8B-B14F-4D97-AF65-F5344CB8AC3E}">
        <p14:creationId xmlns:p14="http://schemas.microsoft.com/office/powerpoint/2010/main" val="6225464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37</a:t>
            </a:fld>
            <a:endParaRPr lang="en-US"/>
          </a:p>
        </p:txBody>
      </p:sp>
    </p:spTree>
    <p:extLst>
      <p:ext uri="{BB962C8B-B14F-4D97-AF65-F5344CB8AC3E}">
        <p14:creationId xmlns:p14="http://schemas.microsoft.com/office/powerpoint/2010/main" val="400185291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38</a:t>
            </a:fld>
            <a:endParaRPr lang="en-US"/>
          </a:p>
        </p:txBody>
      </p:sp>
    </p:spTree>
    <p:extLst>
      <p:ext uri="{BB962C8B-B14F-4D97-AF65-F5344CB8AC3E}">
        <p14:creationId xmlns:p14="http://schemas.microsoft.com/office/powerpoint/2010/main" val="249443243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39</a:t>
            </a:fld>
            <a:endParaRPr lang="en-US"/>
          </a:p>
        </p:txBody>
      </p:sp>
    </p:spTree>
    <p:extLst>
      <p:ext uri="{BB962C8B-B14F-4D97-AF65-F5344CB8AC3E}">
        <p14:creationId xmlns:p14="http://schemas.microsoft.com/office/powerpoint/2010/main" val="3928186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a:t>
            </a:fld>
            <a:endParaRPr lang="en-US"/>
          </a:p>
        </p:txBody>
      </p:sp>
    </p:spTree>
    <p:extLst>
      <p:ext uri="{BB962C8B-B14F-4D97-AF65-F5344CB8AC3E}">
        <p14:creationId xmlns:p14="http://schemas.microsoft.com/office/powerpoint/2010/main" val="4613168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40</a:t>
            </a:fld>
            <a:endParaRPr lang="en-US"/>
          </a:p>
        </p:txBody>
      </p:sp>
    </p:spTree>
    <p:extLst>
      <p:ext uri="{BB962C8B-B14F-4D97-AF65-F5344CB8AC3E}">
        <p14:creationId xmlns:p14="http://schemas.microsoft.com/office/powerpoint/2010/main" val="134737424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41</a:t>
            </a:fld>
            <a:endParaRPr lang="en-US"/>
          </a:p>
        </p:txBody>
      </p:sp>
    </p:spTree>
    <p:extLst>
      <p:ext uri="{BB962C8B-B14F-4D97-AF65-F5344CB8AC3E}">
        <p14:creationId xmlns:p14="http://schemas.microsoft.com/office/powerpoint/2010/main" val="11724040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42</a:t>
            </a:fld>
            <a:endParaRPr lang="en-US"/>
          </a:p>
        </p:txBody>
      </p:sp>
    </p:spTree>
    <p:extLst>
      <p:ext uri="{BB962C8B-B14F-4D97-AF65-F5344CB8AC3E}">
        <p14:creationId xmlns:p14="http://schemas.microsoft.com/office/powerpoint/2010/main" val="261742173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43</a:t>
            </a:fld>
            <a:endParaRPr lang="en-US"/>
          </a:p>
        </p:txBody>
      </p:sp>
    </p:spTree>
    <p:extLst>
      <p:ext uri="{BB962C8B-B14F-4D97-AF65-F5344CB8AC3E}">
        <p14:creationId xmlns:p14="http://schemas.microsoft.com/office/powerpoint/2010/main" val="386269035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44</a:t>
            </a:fld>
            <a:endParaRPr lang="en-US"/>
          </a:p>
        </p:txBody>
      </p:sp>
    </p:spTree>
    <p:extLst>
      <p:ext uri="{BB962C8B-B14F-4D97-AF65-F5344CB8AC3E}">
        <p14:creationId xmlns:p14="http://schemas.microsoft.com/office/powerpoint/2010/main" val="4476791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45</a:t>
            </a:fld>
            <a:endParaRPr lang="en-US"/>
          </a:p>
        </p:txBody>
      </p:sp>
    </p:spTree>
    <p:extLst>
      <p:ext uri="{BB962C8B-B14F-4D97-AF65-F5344CB8AC3E}">
        <p14:creationId xmlns:p14="http://schemas.microsoft.com/office/powerpoint/2010/main" val="257699413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46</a:t>
            </a:fld>
            <a:endParaRPr lang="en-US"/>
          </a:p>
        </p:txBody>
      </p:sp>
    </p:spTree>
    <p:extLst>
      <p:ext uri="{BB962C8B-B14F-4D97-AF65-F5344CB8AC3E}">
        <p14:creationId xmlns:p14="http://schemas.microsoft.com/office/powerpoint/2010/main" val="366149535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47</a:t>
            </a:fld>
            <a:endParaRPr lang="en-US"/>
          </a:p>
        </p:txBody>
      </p:sp>
    </p:spTree>
    <p:extLst>
      <p:ext uri="{BB962C8B-B14F-4D97-AF65-F5344CB8AC3E}">
        <p14:creationId xmlns:p14="http://schemas.microsoft.com/office/powerpoint/2010/main" val="35993654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48</a:t>
            </a:fld>
            <a:endParaRPr lang="en-US"/>
          </a:p>
        </p:txBody>
      </p:sp>
    </p:spTree>
    <p:extLst>
      <p:ext uri="{BB962C8B-B14F-4D97-AF65-F5344CB8AC3E}">
        <p14:creationId xmlns:p14="http://schemas.microsoft.com/office/powerpoint/2010/main" val="22702945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49</a:t>
            </a:fld>
            <a:endParaRPr lang="en-US"/>
          </a:p>
        </p:txBody>
      </p:sp>
    </p:spTree>
    <p:extLst>
      <p:ext uri="{BB962C8B-B14F-4D97-AF65-F5344CB8AC3E}">
        <p14:creationId xmlns:p14="http://schemas.microsoft.com/office/powerpoint/2010/main" val="35636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a:t>
            </a:fld>
            <a:endParaRPr lang="en-US"/>
          </a:p>
        </p:txBody>
      </p:sp>
    </p:spTree>
    <p:extLst>
      <p:ext uri="{BB962C8B-B14F-4D97-AF65-F5344CB8AC3E}">
        <p14:creationId xmlns:p14="http://schemas.microsoft.com/office/powerpoint/2010/main" val="177956311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50</a:t>
            </a:fld>
            <a:endParaRPr lang="en-US"/>
          </a:p>
        </p:txBody>
      </p:sp>
    </p:spTree>
    <p:extLst>
      <p:ext uri="{BB962C8B-B14F-4D97-AF65-F5344CB8AC3E}">
        <p14:creationId xmlns:p14="http://schemas.microsoft.com/office/powerpoint/2010/main" val="354888611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51</a:t>
            </a:fld>
            <a:endParaRPr lang="en-US"/>
          </a:p>
        </p:txBody>
      </p:sp>
    </p:spTree>
    <p:extLst>
      <p:ext uri="{BB962C8B-B14F-4D97-AF65-F5344CB8AC3E}">
        <p14:creationId xmlns:p14="http://schemas.microsoft.com/office/powerpoint/2010/main" val="355602128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52</a:t>
            </a:fld>
            <a:endParaRPr lang="en-US"/>
          </a:p>
        </p:txBody>
      </p:sp>
    </p:spTree>
    <p:extLst>
      <p:ext uri="{BB962C8B-B14F-4D97-AF65-F5344CB8AC3E}">
        <p14:creationId xmlns:p14="http://schemas.microsoft.com/office/powerpoint/2010/main" val="226059179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53</a:t>
            </a:fld>
            <a:endParaRPr lang="en-US"/>
          </a:p>
        </p:txBody>
      </p:sp>
    </p:spTree>
    <p:extLst>
      <p:ext uri="{BB962C8B-B14F-4D97-AF65-F5344CB8AC3E}">
        <p14:creationId xmlns:p14="http://schemas.microsoft.com/office/powerpoint/2010/main" val="370370295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54</a:t>
            </a:fld>
            <a:endParaRPr lang="en-US"/>
          </a:p>
        </p:txBody>
      </p:sp>
    </p:spTree>
    <p:extLst>
      <p:ext uri="{BB962C8B-B14F-4D97-AF65-F5344CB8AC3E}">
        <p14:creationId xmlns:p14="http://schemas.microsoft.com/office/powerpoint/2010/main" val="119025685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55</a:t>
            </a:fld>
            <a:endParaRPr lang="en-US"/>
          </a:p>
        </p:txBody>
      </p:sp>
    </p:spTree>
    <p:extLst>
      <p:ext uri="{BB962C8B-B14F-4D97-AF65-F5344CB8AC3E}">
        <p14:creationId xmlns:p14="http://schemas.microsoft.com/office/powerpoint/2010/main" val="336656848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56</a:t>
            </a:fld>
            <a:endParaRPr lang="en-US"/>
          </a:p>
        </p:txBody>
      </p:sp>
    </p:spTree>
    <p:extLst>
      <p:ext uri="{BB962C8B-B14F-4D97-AF65-F5344CB8AC3E}">
        <p14:creationId xmlns:p14="http://schemas.microsoft.com/office/powerpoint/2010/main" val="76206847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57</a:t>
            </a:fld>
            <a:endParaRPr lang="en-US"/>
          </a:p>
        </p:txBody>
      </p:sp>
    </p:spTree>
    <p:extLst>
      <p:ext uri="{BB962C8B-B14F-4D97-AF65-F5344CB8AC3E}">
        <p14:creationId xmlns:p14="http://schemas.microsoft.com/office/powerpoint/2010/main" val="136645748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58</a:t>
            </a:fld>
            <a:endParaRPr lang="en-US"/>
          </a:p>
        </p:txBody>
      </p:sp>
    </p:spTree>
    <p:extLst>
      <p:ext uri="{BB962C8B-B14F-4D97-AF65-F5344CB8AC3E}">
        <p14:creationId xmlns:p14="http://schemas.microsoft.com/office/powerpoint/2010/main" val="318914484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59</a:t>
            </a:fld>
            <a:endParaRPr lang="en-US"/>
          </a:p>
        </p:txBody>
      </p:sp>
    </p:spTree>
    <p:extLst>
      <p:ext uri="{BB962C8B-B14F-4D97-AF65-F5344CB8AC3E}">
        <p14:creationId xmlns:p14="http://schemas.microsoft.com/office/powerpoint/2010/main" val="307398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a:t>
            </a:fld>
            <a:endParaRPr lang="en-US"/>
          </a:p>
        </p:txBody>
      </p:sp>
    </p:spTree>
    <p:extLst>
      <p:ext uri="{BB962C8B-B14F-4D97-AF65-F5344CB8AC3E}">
        <p14:creationId xmlns:p14="http://schemas.microsoft.com/office/powerpoint/2010/main" val="304859574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60</a:t>
            </a:fld>
            <a:endParaRPr lang="en-US"/>
          </a:p>
        </p:txBody>
      </p:sp>
    </p:spTree>
    <p:extLst>
      <p:ext uri="{BB962C8B-B14F-4D97-AF65-F5344CB8AC3E}">
        <p14:creationId xmlns:p14="http://schemas.microsoft.com/office/powerpoint/2010/main" val="141111417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61</a:t>
            </a:fld>
            <a:endParaRPr lang="en-US"/>
          </a:p>
        </p:txBody>
      </p:sp>
    </p:spTree>
    <p:extLst>
      <p:ext uri="{BB962C8B-B14F-4D97-AF65-F5344CB8AC3E}">
        <p14:creationId xmlns:p14="http://schemas.microsoft.com/office/powerpoint/2010/main" val="123417429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62</a:t>
            </a:fld>
            <a:endParaRPr lang="en-US"/>
          </a:p>
        </p:txBody>
      </p:sp>
    </p:spTree>
    <p:extLst>
      <p:ext uri="{BB962C8B-B14F-4D97-AF65-F5344CB8AC3E}">
        <p14:creationId xmlns:p14="http://schemas.microsoft.com/office/powerpoint/2010/main" val="317195792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63</a:t>
            </a:fld>
            <a:endParaRPr lang="en-US"/>
          </a:p>
        </p:txBody>
      </p:sp>
    </p:spTree>
    <p:extLst>
      <p:ext uri="{BB962C8B-B14F-4D97-AF65-F5344CB8AC3E}">
        <p14:creationId xmlns:p14="http://schemas.microsoft.com/office/powerpoint/2010/main" val="394689134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64</a:t>
            </a:fld>
            <a:endParaRPr lang="en-US"/>
          </a:p>
        </p:txBody>
      </p:sp>
    </p:spTree>
    <p:extLst>
      <p:ext uri="{BB962C8B-B14F-4D97-AF65-F5344CB8AC3E}">
        <p14:creationId xmlns:p14="http://schemas.microsoft.com/office/powerpoint/2010/main" val="376228889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65</a:t>
            </a:fld>
            <a:endParaRPr lang="en-US"/>
          </a:p>
        </p:txBody>
      </p:sp>
    </p:spTree>
    <p:extLst>
      <p:ext uri="{BB962C8B-B14F-4D97-AF65-F5344CB8AC3E}">
        <p14:creationId xmlns:p14="http://schemas.microsoft.com/office/powerpoint/2010/main" val="346551479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66</a:t>
            </a:fld>
            <a:endParaRPr lang="en-US"/>
          </a:p>
        </p:txBody>
      </p:sp>
    </p:spTree>
    <p:extLst>
      <p:ext uri="{BB962C8B-B14F-4D97-AF65-F5344CB8AC3E}">
        <p14:creationId xmlns:p14="http://schemas.microsoft.com/office/powerpoint/2010/main" val="324107927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67</a:t>
            </a:fld>
            <a:endParaRPr lang="en-US"/>
          </a:p>
        </p:txBody>
      </p:sp>
    </p:spTree>
    <p:extLst>
      <p:ext uri="{BB962C8B-B14F-4D97-AF65-F5344CB8AC3E}">
        <p14:creationId xmlns:p14="http://schemas.microsoft.com/office/powerpoint/2010/main" val="130560750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68</a:t>
            </a:fld>
            <a:endParaRPr lang="en-US"/>
          </a:p>
        </p:txBody>
      </p:sp>
    </p:spTree>
    <p:extLst>
      <p:ext uri="{BB962C8B-B14F-4D97-AF65-F5344CB8AC3E}">
        <p14:creationId xmlns:p14="http://schemas.microsoft.com/office/powerpoint/2010/main" val="244535424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69</a:t>
            </a:fld>
            <a:endParaRPr lang="en-US"/>
          </a:p>
        </p:txBody>
      </p:sp>
    </p:spTree>
    <p:extLst>
      <p:ext uri="{BB962C8B-B14F-4D97-AF65-F5344CB8AC3E}">
        <p14:creationId xmlns:p14="http://schemas.microsoft.com/office/powerpoint/2010/main" val="2359496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a:t>
            </a:fld>
            <a:endParaRPr lang="en-US"/>
          </a:p>
        </p:txBody>
      </p:sp>
    </p:spTree>
    <p:extLst>
      <p:ext uri="{BB962C8B-B14F-4D97-AF65-F5344CB8AC3E}">
        <p14:creationId xmlns:p14="http://schemas.microsoft.com/office/powerpoint/2010/main" val="394467978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70</a:t>
            </a:fld>
            <a:endParaRPr lang="en-US"/>
          </a:p>
        </p:txBody>
      </p:sp>
    </p:spTree>
    <p:extLst>
      <p:ext uri="{BB962C8B-B14F-4D97-AF65-F5344CB8AC3E}">
        <p14:creationId xmlns:p14="http://schemas.microsoft.com/office/powerpoint/2010/main" val="56135617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71</a:t>
            </a:fld>
            <a:endParaRPr lang="en-US"/>
          </a:p>
        </p:txBody>
      </p:sp>
    </p:spTree>
    <p:extLst>
      <p:ext uri="{BB962C8B-B14F-4D97-AF65-F5344CB8AC3E}">
        <p14:creationId xmlns:p14="http://schemas.microsoft.com/office/powerpoint/2010/main" val="338854406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72</a:t>
            </a:fld>
            <a:endParaRPr lang="en-US"/>
          </a:p>
        </p:txBody>
      </p:sp>
    </p:spTree>
    <p:extLst>
      <p:ext uri="{BB962C8B-B14F-4D97-AF65-F5344CB8AC3E}">
        <p14:creationId xmlns:p14="http://schemas.microsoft.com/office/powerpoint/2010/main" val="231787576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73</a:t>
            </a:fld>
            <a:endParaRPr lang="en-US"/>
          </a:p>
        </p:txBody>
      </p:sp>
    </p:spTree>
    <p:extLst>
      <p:ext uri="{BB962C8B-B14F-4D97-AF65-F5344CB8AC3E}">
        <p14:creationId xmlns:p14="http://schemas.microsoft.com/office/powerpoint/2010/main" val="255072413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74</a:t>
            </a:fld>
            <a:endParaRPr lang="en-US"/>
          </a:p>
        </p:txBody>
      </p:sp>
    </p:spTree>
    <p:extLst>
      <p:ext uri="{BB962C8B-B14F-4D97-AF65-F5344CB8AC3E}">
        <p14:creationId xmlns:p14="http://schemas.microsoft.com/office/powerpoint/2010/main" val="29441209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75</a:t>
            </a:fld>
            <a:endParaRPr lang="en-US"/>
          </a:p>
        </p:txBody>
      </p:sp>
    </p:spTree>
    <p:extLst>
      <p:ext uri="{BB962C8B-B14F-4D97-AF65-F5344CB8AC3E}">
        <p14:creationId xmlns:p14="http://schemas.microsoft.com/office/powerpoint/2010/main" val="321696152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76</a:t>
            </a:fld>
            <a:endParaRPr lang="en-US"/>
          </a:p>
        </p:txBody>
      </p:sp>
    </p:spTree>
    <p:extLst>
      <p:ext uri="{BB962C8B-B14F-4D97-AF65-F5344CB8AC3E}">
        <p14:creationId xmlns:p14="http://schemas.microsoft.com/office/powerpoint/2010/main" val="75015436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77</a:t>
            </a:fld>
            <a:endParaRPr lang="en-US"/>
          </a:p>
        </p:txBody>
      </p:sp>
    </p:spTree>
    <p:extLst>
      <p:ext uri="{BB962C8B-B14F-4D97-AF65-F5344CB8AC3E}">
        <p14:creationId xmlns:p14="http://schemas.microsoft.com/office/powerpoint/2010/main" val="16947158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78</a:t>
            </a:fld>
            <a:endParaRPr lang="en-US"/>
          </a:p>
        </p:txBody>
      </p:sp>
    </p:spTree>
    <p:extLst>
      <p:ext uri="{BB962C8B-B14F-4D97-AF65-F5344CB8AC3E}">
        <p14:creationId xmlns:p14="http://schemas.microsoft.com/office/powerpoint/2010/main" val="89780022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79</a:t>
            </a:fld>
            <a:endParaRPr lang="en-US"/>
          </a:p>
        </p:txBody>
      </p:sp>
    </p:spTree>
    <p:extLst>
      <p:ext uri="{BB962C8B-B14F-4D97-AF65-F5344CB8AC3E}">
        <p14:creationId xmlns:p14="http://schemas.microsoft.com/office/powerpoint/2010/main" val="2839175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8</a:t>
            </a:fld>
            <a:endParaRPr lang="en-US"/>
          </a:p>
        </p:txBody>
      </p:sp>
    </p:spTree>
    <p:extLst>
      <p:ext uri="{BB962C8B-B14F-4D97-AF65-F5344CB8AC3E}">
        <p14:creationId xmlns:p14="http://schemas.microsoft.com/office/powerpoint/2010/main" val="404998201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80</a:t>
            </a:fld>
            <a:endParaRPr lang="en-US"/>
          </a:p>
        </p:txBody>
      </p:sp>
    </p:spTree>
    <p:extLst>
      <p:ext uri="{BB962C8B-B14F-4D97-AF65-F5344CB8AC3E}">
        <p14:creationId xmlns:p14="http://schemas.microsoft.com/office/powerpoint/2010/main" val="393237617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81</a:t>
            </a:fld>
            <a:endParaRPr lang="en-US"/>
          </a:p>
        </p:txBody>
      </p:sp>
    </p:spTree>
    <p:extLst>
      <p:ext uri="{BB962C8B-B14F-4D97-AF65-F5344CB8AC3E}">
        <p14:creationId xmlns:p14="http://schemas.microsoft.com/office/powerpoint/2010/main" val="1695000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defPPr>
              <a:defRPr kern="1200" smtId="4294967295"/>
            </a:defPPr>
          </a:lstStyle>
          <a:p>
            <a:endParaRPr lang="en-US"/>
          </a:p>
        </p:txBody>
      </p:sp>
      <p:sp>
        <p:nvSpPr>
          <p:cNvPr id="4" name="Slide Number Placeholder 3"/>
          <p:cNvSpPr>
            <a:spLocks noGrp="1"/>
          </p:cNvSpPr>
          <p:nvPr>
            <p:ph type="sldNum" sz="quarter" idx="10"/>
          </p:nvPr>
        </p:nvSpPr>
        <p:spPr/>
        <p:txBody>
          <a:bodyPr/>
          <a:lstStyle>
            <a:defPPr>
              <a:defRPr kern="1200" smtId="4294967295"/>
            </a:defPPr>
          </a:lstStyle>
          <a:p>
            <a:fld id="{E9736940-DB65-460C-B095-EBD5A1D1AC3A}" type="slidenum">
              <a:rPr lang="en-US" smtClean="0"/>
              <a:t>9</a:t>
            </a:fld>
            <a:endParaRPr lang="en-US"/>
          </a:p>
        </p:txBody>
      </p:sp>
    </p:spTree>
    <p:extLst>
      <p:ext uri="{BB962C8B-B14F-4D97-AF65-F5344CB8AC3E}">
        <p14:creationId xmlns:p14="http://schemas.microsoft.com/office/powerpoint/2010/main" val="1347348780"/>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title" preserve="1">
  <p:cSld name="Title Slide">
    <p:spTree>
      <p:nvGrpSpPr>
        <p:cNvPr id="1" name=""/>
        <p:cNvGrpSpPr/>
        <p:nvPr/>
      </p:nvGrpSpPr>
      <p:grpSpPr>
        <a:xfrm>
          <a:off x="0" y="0"/>
          <a:ext cx="0" cy="0"/>
        </a:xfrm>
      </p:grpSpPr>
      <p:sp>
        <p:nvSpPr>
          <p:cNvPr id="2" name="Title 1"/>
          <p:cNvSpPr>
            <a:spLocks noGrp="1"/>
          </p:cNvSpPr>
          <p:nvPr>
            <p:ph type="ctrTitle"/>
          </p:nvPr>
        </p:nvSpPr>
        <p:spPr>
          <a:xfrm>
            <a:off x="684212" y="685799"/>
            <a:ext cx="8001000" cy="2971801"/>
          </a:xfrm>
        </p:spPr>
        <p:txBody>
          <a:bodyPr anchor="b">
            <a:normAutofit/>
          </a:bodyPr>
          <a:lstStyle>
            <a:defPPr>
              <a:defRPr kern="1200" smtId="4294967295"/>
            </a:defPPr>
            <a:lvl1pPr algn="l">
              <a:defRPr sz="4800"/>
            </a:lvl1pPr>
          </a:lstStyle>
          <a:p>
            <a:r>
              <a:rPr lang="en-US" smtClean="0"/>
              <a:t>Click to edit Master title style</a:t>
            </a:r>
            <a:endParaRPr lang="en-US"/>
          </a:p>
        </p:txBody>
      </p:sp>
      <p:sp>
        <p:nvSpPr>
          <p:cNvPr id="3" name="Subtitle 2"/>
          <p:cNvSpPr>
            <a:spLocks noGrp="1"/>
          </p:cNvSpPr>
          <p:nvPr>
            <p:ph type="subTitle" idx="1"/>
          </p:nvPr>
        </p:nvSpPr>
        <p:spPr>
          <a:xfrm>
            <a:off x="684212" y="3843867"/>
            <a:ext cx="6400800" cy="1947333"/>
          </a:xfrm>
        </p:spPr>
        <p:txBody>
          <a:bodyPr anchor="t">
            <a:normAutofit/>
          </a:bodyPr>
          <a:lstStyle>
            <a:defPPr>
              <a:defRPr kern="1200" smtId="4294967295"/>
            </a:defPPr>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D57F1E4F-1CFF-5643-939E-217C01CDF565}" type="slidenum">
              <a:rPr lang="en-US"/>
              <a:t>‹#›</a:t>
            </a:fld>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p:cSld name="Panoramic Picture with Caption">
    <p:spTree>
      <p:nvGrpSpPr>
        <p:cNvPr id="1" name=""/>
        <p:cNvGrpSpPr/>
        <p:nvPr/>
      </p:nvGrpSpPr>
      <p:grpSpPr>
        <a:xfrm>
          <a:off x="0" y="0"/>
          <a:ext cx="0" cy="0"/>
        </a:xfrm>
      </p:grpSpPr>
      <p:sp>
        <p:nvSpPr>
          <p:cNvPr id="2" name="Title 1"/>
          <p:cNvSpPr>
            <a:spLocks noGrp="1"/>
          </p:cNvSpPr>
          <p:nvPr>
            <p:ph type="title"/>
          </p:nvPr>
        </p:nvSpPr>
        <p:spPr/>
        <p:txBody>
          <a:bodyPr/>
          <a:lstStyle>
            <a:defPPr>
              <a:defRPr kern="1200" smtId="4294967295"/>
            </a:defPPr>
          </a:lstStyle>
          <a:p>
            <a:r>
              <a:rPr lang="en-US" smtClean="0"/>
              <a:t>Click to edit Master title style</a:t>
            </a:r>
            <a:endParaRPr lang="en-US"/>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defPPr>
              <a:defRPr kern="1200" smtId="4294967295"/>
            </a:defPPr>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a:p>
        </p:txBody>
      </p:sp>
      <p:sp>
        <p:nvSpPr>
          <p:cNvPr id="16" name="Text Placeholder 9"/>
          <p:cNvSpPr>
            <a:spLocks noGrp="1"/>
          </p:cNvSpPr>
          <p:nvPr>
            <p:ph type="body" sz="quarter" idx="14"/>
          </p:nvPr>
        </p:nvSpPr>
        <p:spPr>
          <a:xfrm>
            <a:off x="914402" y="3843867"/>
            <a:ext cx="8304210" cy="457200"/>
          </a:xfrm>
        </p:spPr>
        <p:txBody>
          <a:bodyPr anchor="t">
            <a:normAutofit/>
          </a:bodyPr>
          <a:lstStyle>
            <a:defPPr>
              <a:defRPr kern="1200" smtId="4294967295"/>
            </a:defPPr>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4" name="Footer Placeholder 3"/>
          <p:cNvSpPr>
            <a:spLocks noGrp="1"/>
          </p:cNvSpPr>
          <p:nvPr>
            <p:ph type="ftr" sz="quarter" idx="11"/>
          </p:nvPr>
        </p:nvSpPr>
        <p:spPr/>
        <p:txBody>
          <a:bodyPr/>
          <a:lstStyle>
            <a:defPPr>
              <a:defRPr kern="1200" smtId="4294967295"/>
            </a:defPPr>
          </a:lstStyle>
          <a:p>
            <a:endParaRPr lang="en-US"/>
          </a:p>
        </p:txBody>
      </p:sp>
      <p:sp>
        <p:nvSpPr>
          <p:cNvPr id="5" name="Slide Number Placeholder 4"/>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p:cSld name="Title and Caption">
    <p:spTree>
      <p:nvGrpSpPr>
        <p:cNvPr id="1" name=""/>
        <p:cNvGrpSpPr/>
        <p:nvPr/>
      </p:nvGrpSpPr>
      <p:grpSpPr>
        <a:xfrm>
          <a:off x="0" y="0"/>
          <a:ext cx="0" cy="0"/>
        </a:xfrm>
      </p:grpSpPr>
      <p:sp>
        <p:nvSpPr>
          <p:cNvPr id="2" name="Title 1"/>
          <p:cNvSpPr>
            <a:spLocks noGrp="1"/>
          </p:cNvSpPr>
          <p:nvPr>
            <p:ph type="title"/>
          </p:nvPr>
        </p:nvSpPr>
        <p:spPr>
          <a:xfrm>
            <a:off x="684213" y="685800"/>
            <a:ext cx="10058400" cy="2743200"/>
          </a:xfrm>
        </p:spPr>
        <p:txBody>
          <a:bodyPr anchor="ctr">
            <a:normAutofit/>
          </a:bodyPr>
          <a:lstStyle>
            <a:defPPr>
              <a:defRPr kern="1200" smtId="4294967295"/>
            </a:defPPr>
            <a:lvl1pPr algn="l">
              <a:defRPr sz="3200" b="0" cap="all"/>
            </a:lvl1pPr>
          </a:lstStyle>
          <a:p>
            <a:r>
              <a:rPr lang="en-US" smtClean="0"/>
              <a:t>Click to edit Master title style</a:t>
            </a:r>
            <a:endParaRPr lang="en-US"/>
          </a:p>
        </p:txBody>
      </p:sp>
      <p:sp>
        <p:nvSpPr>
          <p:cNvPr id="3" name="Text Placeholder 2"/>
          <p:cNvSpPr>
            <a:spLocks noGrp="1"/>
          </p:cNvSpPr>
          <p:nvPr>
            <p:ph type="body" idx="1"/>
          </p:nvPr>
        </p:nvSpPr>
        <p:spPr>
          <a:xfrm>
            <a:off x="684212" y="4114800"/>
            <a:ext cx="8535988" cy="1879600"/>
          </a:xfrm>
        </p:spPr>
        <p:txBody>
          <a:bodyPr anchor="ctr">
            <a:normAutofit/>
          </a:bodyPr>
          <a:lstStyle>
            <a:defPPr>
              <a:defRPr kern="1200" smtId="4294967295"/>
            </a:defPPr>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p:cSld name="Quote with Caption">
    <p:spTree>
      <p:nvGrpSpPr>
        <p:cNvPr id="1" name=""/>
        <p:cNvGrpSpPr/>
        <p:nvPr/>
      </p:nvGrpSpPr>
      <p:grpSpPr>
        <a:xfrm>
          <a:off x="0" y="0"/>
          <a:ext cx="0" cy="0"/>
        </a:xfrm>
      </p:grpSpPr>
      <p:sp>
        <p:nvSpPr>
          <p:cNvPr id="2" name="Title 1"/>
          <p:cNvSpPr>
            <a:spLocks noGrp="1"/>
          </p:cNvSpPr>
          <p:nvPr>
            <p:ph type="title"/>
          </p:nvPr>
        </p:nvSpPr>
        <p:spPr>
          <a:xfrm>
            <a:off x="1141411" y="685800"/>
            <a:ext cx="9144001" cy="2743200"/>
          </a:xfrm>
        </p:spPr>
        <p:txBody>
          <a:bodyPr anchor="ctr">
            <a:normAutofit/>
          </a:bodyPr>
          <a:lstStyle>
            <a:defPPr>
              <a:defRPr kern="1200" smtId="4294967295"/>
            </a:defPPr>
            <a:lvl1pPr algn="l">
              <a:defRPr sz="3200" b="0" cap="all">
                <a:solidFill>
                  <a:schemeClr val="tx1"/>
                </a:solidFill>
              </a:defRPr>
            </a:lvl1pPr>
          </a:lstStyle>
          <a:p>
            <a:r>
              <a:rPr lang="en-US" smtClean="0"/>
              <a:t>Click to edit Master title style</a:t>
            </a:r>
            <a:endParaRPr lang="en-US"/>
          </a:p>
        </p:txBody>
      </p:sp>
      <p:sp>
        <p:nvSpPr>
          <p:cNvPr id="10" name="Text Placeholder 9"/>
          <p:cNvSpPr>
            <a:spLocks noGrp="1"/>
          </p:cNvSpPr>
          <p:nvPr>
            <p:ph type="body" sz="quarter" idx="13"/>
          </p:nvPr>
        </p:nvSpPr>
        <p:spPr>
          <a:xfrm>
            <a:off x="1446212" y="3429000"/>
            <a:ext cx="8534400" cy="381000"/>
          </a:xfrm>
        </p:spPr>
        <p:txBody>
          <a:bodyPr anchor="ctr"/>
          <a:lstStyle>
            <a:defPPr>
              <a:defRPr kern="1200" smtId="4294967295"/>
            </a:defPPr>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defPPr>
              <a:defRPr kern="1200" smtId="4294967295"/>
            </a:defPPr>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D57F1E4F-1CFF-5643-939E-217C01CDF565}" type="slidenum">
              <a:rPr lang="en-US"/>
              <a:t>‹#›</a:t>
            </a:fld>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defPPr>
              <a:defRPr kern="1200" smtId="4294967295"/>
            </a:defPPr>
          </a:lstStyle>
          <a:p>
            <a:pPr lvl="0"/>
            <a:r>
              <a:rPr lang="en-US" sz="8000">
                <a:solidFill>
                  <a:schemeClr val="tx1"/>
                </a:solidFill>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defPPr>
              <a:defRPr kern="1200" smtId="4294967295"/>
            </a:defPPr>
          </a:lstStyle>
          <a:p>
            <a:pPr lvl="0" algn="r"/>
            <a:r>
              <a:rPr lang="en-US" sz="8000">
                <a:solidFill>
                  <a:schemeClr val="tx1"/>
                </a:solidFill>
              </a:rPr>
              <a:t>”</a:t>
            </a:r>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p:cSld name="Name Card">
    <p:spTree>
      <p:nvGrpSpPr>
        <p:cNvPr id="1" name=""/>
        <p:cNvGrpSpPr/>
        <p:nvPr/>
      </p:nvGrpSpPr>
      <p:grpSpPr>
        <a:xfrm>
          <a:off x="0" y="0"/>
          <a:ext cx="0" cy="0"/>
        </a:xfrm>
      </p:grpSpPr>
      <p:sp>
        <p:nvSpPr>
          <p:cNvPr id="2" name="Title 1"/>
          <p:cNvSpPr>
            <a:spLocks noGrp="1"/>
          </p:cNvSpPr>
          <p:nvPr>
            <p:ph type="title"/>
          </p:nvPr>
        </p:nvSpPr>
        <p:spPr>
          <a:xfrm>
            <a:off x="684212" y="3429000"/>
            <a:ext cx="8534400" cy="1697400"/>
          </a:xfrm>
        </p:spPr>
        <p:txBody>
          <a:bodyPr anchor="b">
            <a:normAutofit/>
          </a:bodyPr>
          <a:lstStyle>
            <a:defPPr>
              <a:defRPr kern="1200" smtId="4294967295"/>
            </a:defPPr>
            <a:lvl1pPr algn="l">
              <a:defRPr sz="3200" b="0" cap="all"/>
            </a:lvl1pPr>
          </a:lstStyle>
          <a:p>
            <a:r>
              <a:rPr lang="en-US" smtClean="0"/>
              <a:t>Click to edit Master title style</a:t>
            </a:r>
            <a:endParaRPr lang="en-US"/>
          </a:p>
        </p:txBody>
      </p:sp>
      <p:sp>
        <p:nvSpPr>
          <p:cNvPr id="3" name="Text Placeholder 2"/>
          <p:cNvSpPr>
            <a:spLocks noGrp="1"/>
          </p:cNvSpPr>
          <p:nvPr>
            <p:ph type="body" idx="1"/>
          </p:nvPr>
        </p:nvSpPr>
        <p:spPr>
          <a:xfrm>
            <a:off x="684211" y="5132981"/>
            <a:ext cx="8535990" cy="860400"/>
          </a:xfrm>
        </p:spPr>
        <p:txBody>
          <a:bodyPr anchor="t">
            <a:normAutofit/>
          </a:bodyPr>
          <a:lstStyle>
            <a:defPPr>
              <a:defRPr kern="1200" smtId="4294967295"/>
            </a:defPPr>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p:cSld name="Quote Name Card">
    <p:spTree>
      <p:nvGrpSpPr>
        <p:cNvPr id="1" name=""/>
        <p:cNvGrpSpPr/>
        <p:nvPr/>
      </p:nvGrpSpPr>
      <p:grpSpPr>
        <a:xfrm>
          <a:off x="0" y="0"/>
          <a:ext cx="0" cy="0"/>
        </a:xfrm>
      </p:grpSpPr>
      <p:sp>
        <p:nvSpPr>
          <p:cNvPr id="2" name="Title 1"/>
          <p:cNvSpPr>
            <a:spLocks noGrp="1"/>
          </p:cNvSpPr>
          <p:nvPr>
            <p:ph type="title"/>
          </p:nvPr>
        </p:nvSpPr>
        <p:spPr>
          <a:xfrm>
            <a:off x="1141413" y="685800"/>
            <a:ext cx="9144000" cy="2743200"/>
          </a:xfrm>
        </p:spPr>
        <p:txBody>
          <a:bodyPr anchor="ctr">
            <a:normAutofit/>
          </a:bodyPr>
          <a:lstStyle>
            <a:defPPr>
              <a:defRPr kern="1200" smtId="4294967295"/>
            </a:defPPr>
            <a:lvl1pPr algn="l">
              <a:defRPr sz="3200" b="0" cap="all">
                <a:solidFill>
                  <a:schemeClr val="tx1"/>
                </a:solidFill>
              </a:defRPr>
            </a:lvl1pPr>
          </a:lstStyle>
          <a:p>
            <a:r>
              <a:rPr lang="en-US" smtClean="0"/>
              <a:t>Click to edit Master title style</a:t>
            </a:r>
            <a:endParaRPr lang="en-US"/>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defPPr>
              <a:defRPr kern="1200" smtId="4294967295"/>
            </a:defPPr>
            <a:lvl1pPr>
              <a:buNone/>
              <a:defRPr lang="en-US" sz="2400" b="0" cap="all">
                <a:ln w="3175" cmpd="sng">
                  <a:noFill/>
                </a:ln>
                <a:solidFill>
                  <a:schemeClr val="tx1"/>
                </a:solidFill>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defPPr>
              <a:defRPr kern="1200" smtId="4294967295"/>
            </a:defPPr>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D57F1E4F-1CFF-5643-939E-217C01CDF565}" type="slidenum">
              <a:rPr lang="en-US"/>
              <a:t>‹#›</a:t>
            </a:fld>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defPPr>
              <a:defRPr kern="1200" smtId="4294967295"/>
            </a:defPPr>
          </a:lstStyle>
          <a:p>
            <a:pPr lvl="0"/>
            <a:r>
              <a:rPr lang="en-US" sz="8000">
                <a:solidFill>
                  <a:schemeClr val="tx1"/>
                </a:solidFill>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defPPr>
              <a:defRPr kern="1200" smtId="4294967295"/>
            </a:defPPr>
          </a:lstStyle>
          <a:p>
            <a:pPr lvl="0" algn="r"/>
            <a:r>
              <a:rPr lang="en-US" sz="8000">
                <a:solidFill>
                  <a:schemeClr val="tx1"/>
                </a:solidFill>
              </a:rPr>
              <a:t>”</a:t>
            </a:r>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p:cSld name="True or False">
    <p:spTree>
      <p:nvGrpSpPr>
        <p:cNvPr id="1" name=""/>
        <p:cNvGrpSpPr/>
        <p:nvPr/>
      </p:nvGrpSpPr>
      <p:grpSpPr>
        <a:xfrm>
          <a:off x="0" y="0"/>
          <a: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defPPr>
              <a:defRPr kern="1200" smtId="4294967295"/>
            </a:defPPr>
            <a:lvl1pPr>
              <a:defRPr lang="en-US" b="0"/>
            </a:lvl1pPr>
          </a:lstStyle>
          <a:p>
            <a:pPr marL="0" lvl="0"/>
            <a:r>
              <a:rPr lang="en-US" smtClean="0"/>
              <a:t>Click to edit Master title style</a:t>
            </a:r>
            <a:endParaRPr lang="en-US"/>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defPPr>
              <a:defRPr kern="1200" smtId="4294967295"/>
            </a:defPPr>
            <a:lvl1pPr>
              <a:buNone/>
              <a:defRPr lang="en-US" sz="2400" b="0" cap="all">
                <a:ln w="3175" cmpd="sng">
                  <a:noFill/>
                </a:ln>
                <a:solidFill>
                  <a:schemeClr val="tx1"/>
                </a:solidFill>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defPPr>
              <a:defRPr kern="1200" smtId="4294967295"/>
            </a:defPPr>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x" preserve="1">
  <p:cSld name="Title and Vertical Text">
    <p:spTree>
      <p:nvGrpSpPr>
        <p:cNvPr id="1" name=""/>
        <p:cNvGrpSpPr/>
        <p:nvPr/>
      </p:nvGrpSpPr>
      <p:grpSpPr>
        <a:xfrm>
          <a:off x="0" y="0"/>
          <a:ext cx="0" cy="0"/>
        </a:xfrm>
      </p:grpSpPr>
      <p:sp>
        <p:nvSpPr>
          <p:cNvPr id="2" name="Title 1"/>
          <p:cNvSpPr>
            <a:spLocks noGrp="1"/>
          </p:cNvSpPr>
          <p:nvPr>
            <p:ph type="title"/>
          </p:nvPr>
        </p:nvSpPr>
        <p:spPr/>
        <p:txBody>
          <a:bodyPr/>
          <a:lstStyle>
            <a:defPPr>
              <a:defRPr kern="1200" smtId="4294967295"/>
            </a:defPPr>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t"/>
          <a:lstStyle>
            <a:defPPr>
              <a:defRPr kern="1200" smtId="4294967295"/>
            </a:def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itleAndTx" preserve="1">
  <p:cSld name="Vertical Title and Text">
    <p:spTree>
      <p:nvGrpSpPr>
        <p:cNvPr id="1" name=""/>
        <p:cNvGrpSpPr/>
        <p:nvPr/>
      </p:nvGrpSpPr>
      <p:grpSpPr>
        <a:xfrm>
          <a:off x="0" y="0"/>
          <a:ext cx="0" cy="0"/>
        </a:xfrm>
      </p:grpSpPr>
      <p:sp>
        <p:nvSpPr>
          <p:cNvPr id="2" name="Vertical Title 1"/>
          <p:cNvSpPr>
            <a:spLocks noGrp="1"/>
          </p:cNvSpPr>
          <p:nvPr>
            <p:ph type="title" orient="vert"/>
          </p:nvPr>
        </p:nvSpPr>
        <p:spPr>
          <a:xfrm>
            <a:off x="8685212" y="685800"/>
            <a:ext cx="2057400" cy="4572000"/>
          </a:xfrm>
        </p:spPr>
        <p:txBody>
          <a:bodyPr vert="eaVert"/>
          <a:lstStyle>
            <a:defPPr>
              <a:defRPr kern="1200" smtId="4294967295"/>
            </a:defPPr>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7823200" cy="5308600"/>
          </a:xfrm>
        </p:spPr>
        <p:txBody>
          <a:bodyPr vert="eaVert" anchor="t"/>
          <a:lstStyle>
            <a:defPPr>
              <a:defRPr kern="1200" smtId="4294967295"/>
            </a:def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lstStyle>
            <a:defPPr>
              <a:defRPr kern="1200" smtId="4294967295"/>
            </a:defPPr>
          </a:lstStyle>
          <a:p>
            <a:r>
              <a:rPr lang="en-US" smtClean="0"/>
              <a:t>Click to edit Master title style</a:t>
            </a:r>
            <a:endParaRPr lang="en-US"/>
          </a:p>
        </p:txBody>
      </p:sp>
      <p:sp>
        <p:nvSpPr>
          <p:cNvPr id="3" name="Content Placeholder 2"/>
          <p:cNvSpPr>
            <a:spLocks noGrp="1"/>
          </p:cNvSpPr>
          <p:nvPr>
            <p:ph idx="1"/>
          </p:nvPr>
        </p:nvSpPr>
        <p:spPr/>
        <p:txBody>
          <a:bodyPr anchor="ctr"/>
          <a:lstStyle>
            <a:defPPr>
              <a:defRPr kern="1200" smtId="4294967295"/>
            </a:def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secHead" preserve="1">
  <p:cSld name="Section Header">
    <p:spTree>
      <p:nvGrpSpPr>
        <p:cNvPr id="1" name=""/>
        <p:cNvGrpSpPr/>
        <p:nvPr/>
      </p:nvGrpSpPr>
      <p:grpSpPr>
        <a:xfrm>
          <a:off x="0" y="0"/>
          <a:ext cx="0" cy="0"/>
        </a:xfrm>
      </p:grpSpPr>
      <p:sp>
        <p:nvSpPr>
          <p:cNvPr id="2" name="Title 1"/>
          <p:cNvSpPr>
            <a:spLocks noGrp="1"/>
          </p:cNvSpPr>
          <p:nvPr>
            <p:ph type="title"/>
          </p:nvPr>
        </p:nvSpPr>
        <p:spPr>
          <a:xfrm>
            <a:off x="684211" y="2006600"/>
            <a:ext cx="8534401" cy="2281600"/>
          </a:xfrm>
        </p:spPr>
        <p:txBody>
          <a:bodyPr anchor="b">
            <a:normAutofit/>
          </a:bodyPr>
          <a:lstStyle>
            <a:defPPr>
              <a:defRPr kern="1200" smtId="4294967295"/>
            </a:defPPr>
            <a:lvl1pPr algn="l">
              <a:defRPr sz="3600" b="0" cap="all"/>
            </a:lvl1pPr>
          </a:lstStyle>
          <a:p>
            <a:r>
              <a:rPr lang="en-US" smtClean="0"/>
              <a:t>Click to edit Master title style</a:t>
            </a:r>
            <a:endParaRPr lang="en-US"/>
          </a:p>
        </p:txBody>
      </p:sp>
      <p:sp>
        <p:nvSpPr>
          <p:cNvPr id="3" name="Text Placeholder 2"/>
          <p:cNvSpPr>
            <a:spLocks noGrp="1"/>
          </p:cNvSpPr>
          <p:nvPr>
            <p:ph type="body" idx="1"/>
          </p:nvPr>
        </p:nvSpPr>
        <p:spPr>
          <a:xfrm>
            <a:off x="684213" y="4495800"/>
            <a:ext cx="8534400" cy="1498600"/>
          </a:xfrm>
        </p:spPr>
        <p:txBody>
          <a:bodyPr anchor="t">
            <a:normAutofit/>
          </a:bodyPr>
          <a:lstStyle>
            <a:defPPr>
              <a:defRPr kern="1200" smtId="4294967295"/>
            </a:defPPr>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Obj" preserve="1">
  <p:cSld name="Two Content">
    <p:spTree>
      <p:nvGrpSpPr>
        <p:cNvPr id="1" name=""/>
        <p:cNvGrpSpPr/>
        <p:nvPr/>
      </p:nvGrpSpPr>
      <p:grpSpPr>
        <a:xfrm>
          <a:off x="0" y="0"/>
          <a:ext cx="0" cy="0"/>
        </a:xfrm>
      </p:grpSpPr>
      <p:sp>
        <p:nvSpPr>
          <p:cNvPr id="2" name="Title 1"/>
          <p:cNvSpPr>
            <a:spLocks noGrp="1"/>
          </p:cNvSpPr>
          <p:nvPr>
            <p:ph type="title"/>
          </p:nvPr>
        </p:nvSpPr>
        <p:spPr/>
        <p:txBody>
          <a:bodyPr/>
          <a:lstStyle>
            <a:defPPr>
              <a:defRPr kern="1200" smtId="4294967295"/>
            </a:defPPr>
          </a:lstStyle>
          <a:p>
            <a:r>
              <a:rPr lang="en-US" smtClean="0"/>
              <a:t>Click to edit Master title style</a:t>
            </a:r>
            <a:endParaRPr lang="en-US"/>
          </a:p>
        </p:txBody>
      </p:sp>
      <p:sp>
        <p:nvSpPr>
          <p:cNvPr id="3" name="Content Placeholder 2"/>
          <p:cNvSpPr>
            <a:spLocks noGrp="1"/>
          </p:cNvSpPr>
          <p:nvPr>
            <p:ph sz="half" idx="1"/>
          </p:nvPr>
        </p:nvSpPr>
        <p:spPr>
          <a:xfrm>
            <a:off x="684211" y="685800"/>
            <a:ext cx="4937655" cy="3615267"/>
          </a:xfrm>
        </p:spPr>
        <p:txBody>
          <a:bodyPr>
            <a:normAutofit/>
          </a:bodyPr>
          <a:lstStyle>
            <a:defPPr>
              <a:defRPr kern="1200" smtId="4294967295"/>
            </a:def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808133" y="685801"/>
            <a:ext cx="4934479" cy="3615266"/>
          </a:xfrm>
        </p:spPr>
        <p:txBody>
          <a:bodyPr>
            <a:normAutofit/>
          </a:bodyPr>
          <a:lstStyle>
            <a:defPPr>
              <a:defRPr kern="1200" smtId="4294967295"/>
            </a:def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6" name="Footer Placeholder 5"/>
          <p:cNvSpPr>
            <a:spLocks noGrp="1"/>
          </p:cNvSpPr>
          <p:nvPr>
            <p:ph type="ftr" sz="quarter" idx="11"/>
          </p:nvPr>
        </p:nvSpPr>
        <p:spPr/>
        <p:txBody>
          <a:bodyPr/>
          <a:lstStyle>
            <a:defPPr>
              <a:defRPr kern="1200" smtId="4294967295"/>
            </a:defPPr>
          </a:lstStyle>
          <a:p>
            <a:endParaRPr lang="en-US"/>
          </a:p>
        </p:txBody>
      </p:sp>
      <p:sp>
        <p:nvSpPr>
          <p:cNvPr id="7" name="Slide Number Placeholder 6"/>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TxTwoObj" preserve="1">
  <p:cSld name="Comparison">
    <p:spTree>
      <p:nvGrpSpPr>
        <p:cNvPr id="1" name=""/>
        <p:cNvGrpSpPr/>
        <p:nvPr/>
      </p:nvGrpSpPr>
      <p:grpSpPr>
        <a:xfrm>
          <a:off x="0" y="0"/>
          <a:ext cx="0" cy="0"/>
        </a:xfrm>
      </p:grpSpPr>
      <p:sp>
        <p:nvSpPr>
          <p:cNvPr id="2" name="Title 1"/>
          <p:cNvSpPr>
            <a:spLocks noGrp="1"/>
          </p:cNvSpPr>
          <p:nvPr>
            <p:ph type="title"/>
          </p:nvPr>
        </p:nvSpPr>
        <p:spPr/>
        <p:txBody>
          <a:bodyPr/>
          <a:lstStyle>
            <a:defPPr>
              <a:defRPr kern="1200" smtId="4294967295"/>
            </a:defPPr>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72080" y="685800"/>
            <a:ext cx="4649787" cy="576262"/>
          </a:xfrm>
        </p:spPr>
        <p:txBody>
          <a:bodyPr anchor="b">
            <a:noAutofit/>
          </a:bodyPr>
          <a:lstStyle>
            <a:defPPr>
              <a:defRPr kern="1200" smtId="4294967295"/>
            </a:defPPr>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defPPr>
              <a:defRPr kern="1200" smtId="4294967295"/>
            </a:def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079066" y="685800"/>
            <a:ext cx="4665134" cy="576262"/>
          </a:xfrm>
        </p:spPr>
        <p:txBody>
          <a:bodyPr anchor="b">
            <a:noAutofit/>
          </a:bodyPr>
          <a:lstStyle>
            <a:defPPr>
              <a:defRPr kern="1200" smtId="4294967295"/>
            </a:defPPr>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defPPr>
              <a:defRPr kern="1200" smtId="4294967295"/>
            </a:def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8" name="Footer Placeholder 7"/>
          <p:cNvSpPr>
            <a:spLocks noGrp="1"/>
          </p:cNvSpPr>
          <p:nvPr>
            <p:ph type="ftr" sz="quarter" idx="11"/>
          </p:nvPr>
        </p:nvSpPr>
        <p:spPr/>
        <p:txBody>
          <a:bodyPr/>
          <a:lstStyle>
            <a:defPPr>
              <a:defRPr kern="1200" smtId="4294967295"/>
            </a:defPPr>
          </a:lstStyle>
          <a:p>
            <a:endParaRPr lang="en-US"/>
          </a:p>
        </p:txBody>
      </p:sp>
      <p:sp>
        <p:nvSpPr>
          <p:cNvPr id="9" name="Slide Number Placeholder 8"/>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p:txBody>
          <a:bodyPr/>
          <a:lstStyle>
            <a:defPPr>
              <a:defRPr kern="1200" smtId="4294967295"/>
            </a:defPPr>
          </a:lstStyle>
          <a:p>
            <a:r>
              <a:rPr lang="en-US" smtClean="0"/>
              <a:t>Click to edit Master title style</a:t>
            </a:r>
            <a:endParaRPr lang="en-US"/>
          </a:p>
        </p:txBody>
      </p:sp>
      <p:sp>
        <p:nvSpPr>
          <p:cNvPr id="3" name="Date Placeholder 2"/>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4" name="Footer Placeholder 3"/>
          <p:cNvSpPr>
            <a:spLocks noGrp="1"/>
          </p:cNvSpPr>
          <p:nvPr>
            <p:ph type="ftr" sz="quarter" idx="11"/>
          </p:nvPr>
        </p:nvSpPr>
        <p:spPr/>
        <p:txBody>
          <a:bodyPr/>
          <a:lstStyle>
            <a:defPPr>
              <a:defRPr kern="1200" smtId="4294967295"/>
            </a:defPPr>
          </a:lstStyle>
          <a:p>
            <a:endParaRPr lang="en-US"/>
          </a:p>
        </p:txBody>
      </p:sp>
      <p:sp>
        <p:nvSpPr>
          <p:cNvPr id="5" name="Slide Number Placeholder 4"/>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blank" preserve="1">
  <p:cSld name="Blank">
    <p:spTree>
      <p:nvGrpSpPr>
        <p:cNvPr id="1" name=""/>
        <p:cNvGrpSpPr/>
        <p:nvPr/>
      </p:nvGrpSpPr>
      <p:grpSpPr>
        <a:xfrm>
          <a:off x="0" y="0"/>
          <a:ext cx="0" cy="0"/>
        </a:xfrm>
      </p:grpSpPr>
      <p:sp>
        <p:nvSpPr>
          <p:cNvPr id="2" name="Date Placeholder 1"/>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3" name="Footer Placeholder 2"/>
          <p:cNvSpPr>
            <a:spLocks noGrp="1"/>
          </p:cNvSpPr>
          <p:nvPr>
            <p:ph type="ftr" sz="quarter" idx="11"/>
          </p:nvPr>
        </p:nvSpPr>
        <p:spPr/>
        <p:txBody>
          <a:bodyPr/>
          <a:lstStyle>
            <a:defPPr>
              <a:defRPr kern="1200" smtId="4294967295"/>
            </a:defPPr>
          </a:lstStyle>
          <a:p>
            <a:endParaRPr lang="en-US"/>
          </a:p>
        </p:txBody>
      </p:sp>
      <p:sp>
        <p:nvSpPr>
          <p:cNvPr id="4" name="Slide Number Placeholder 3"/>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Tx" preserve="1">
  <p:cSld name="Content with Caption">
    <p:spTree>
      <p:nvGrpSpPr>
        <p:cNvPr id="1" name=""/>
        <p:cNvGrpSpPr/>
        <p:nvPr/>
      </p:nvGrpSpPr>
      <p:grpSpPr>
        <a:xfrm>
          <a:off x="0" y="0"/>
          <a:ext cx="0" cy="0"/>
        </a:xfrm>
      </p:grpSpPr>
      <p:sp>
        <p:nvSpPr>
          <p:cNvPr id="2" name="Title 1"/>
          <p:cNvSpPr>
            <a:spLocks noGrp="1"/>
          </p:cNvSpPr>
          <p:nvPr>
            <p:ph type="title"/>
          </p:nvPr>
        </p:nvSpPr>
        <p:spPr>
          <a:xfrm>
            <a:off x="7085012" y="685800"/>
            <a:ext cx="3657600" cy="1371600"/>
          </a:xfrm>
        </p:spPr>
        <p:txBody>
          <a:bodyPr anchor="b">
            <a:normAutofit/>
          </a:bodyPr>
          <a:lstStyle>
            <a:defPPr>
              <a:defRPr kern="1200" smtId="4294967295"/>
            </a:defPPr>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684212" y="685800"/>
            <a:ext cx="5943601" cy="5308600"/>
          </a:xfrm>
        </p:spPr>
        <p:txBody>
          <a:bodyPr anchor="ctr">
            <a:normAutofit/>
          </a:bodyPr>
          <a:lstStyle>
            <a:defPPr>
              <a:defRPr kern="1200" smtId="4294967295"/>
            </a:def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085012" y="2209799"/>
            <a:ext cx="3657600" cy="2091267"/>
          </a:xfrm>
        </p:spPr>
        <p:txBody>
          <a:bodyPr anchor="t">
            <a:normAutofit/>
          </a:bodyPr>
          <a:lstStyle>
            <a:defPPr>
              <a:defRPr kern="1200" smtId="4294967295"/>
            </a:defPPr>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6" name="Footer Placeholder 5"/>
          <p:cNvSpPr>
            <a:spLocks noGrp="1"/>
          </p:cNvSpPr>
          <p:nvPr>
            <p:ph type="ftr" sz="quarter" idx="11"/>
          </p:nvPr>
        </p:nvSpPr>
        <p:spPr/>
        <p:txBody>
          <a:bodyPr/>
          <a:lstStyle>
            <a:defPPr>
              <a:defRPr kern="1200" smtId="4294967295"/>
            </a:defPPr>
          </a:lstStyle>
          <a:p>
            <a:endParaRPr lang="en-US"/>
          </a:p>
        </p:txBody>
      </p:sp>
      <p:sp>
        <p:nvSpPr>
          <p:cNvPr id="7" name="Slide Number Placeholder 6"/>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picTx" preserve="1">
  <p:cSld name="Picture with Caption">
    <p:spTree>
      <p:nvGrpSpPr>
        <p:cNvPr id="1" name=""/>
        <p:cNvGrpSpPr/>
        <p:nvPr/>
      </p:nvGrpSpPr>
      <p:grpSpPr>
        <a:xfrm>
          <a:off x="0" y="0"/>
          <a:ext cx="0" cy="0"/>
        </a:xfrm>
      </p:grpSpPr>
      <p:sp>
        <p:nvSpPr>
          <p:cNvPr id="2" name="Title 1"/>
          <p:cNvSpPr>
            <a:spLocks noGrp="1"/>
          </p:cNvSpPr>
          <p:nvPr>
            <p:ph type="title"/>
          </p:nvPr>
        </p:nvSpPr>
        <p:spPr>
          <a:xfrm>
            <a:off x="4722812" y="1447800"/>
            <a:ext cx="6019800" cy="1143000"/>
          </a:xfrm>
        </p:spPr>
        <p:txBody>
          <a:bodyPr anchor="b">
            <a:normAutofit/>
          </a:bodyPr>
          <a:lstStyle>
            <a:defPPr>
              <a:defRPr kern="1200" smtId="4294967295"/>
            </a:defPPr>
            <a:lvl1pPr algn="l">
              <a:defRPr sz="2800" b="0"/>
            </a:lvl1pPr>
          </a:lstStyle>
          <a:p>
            <a:r>
              <a:rPr lang="en-US" smtClean="0"/>
              <a:t>Click to edit Master title style</a:t>
            </a:r>
            <a:endParaRPr lang="en-US"/>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defPPr>
              <a:defRPr kern="1200" smtId="4294967295"/>
            </a:defPPr>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a:p>
        </p:txBody>
      </p:sp>
      <p:sp>
        <p:nvSpPr>
          <p:cNvPr id="4" name="Text Placeholder 3"/>
          <p:cNvSpPr>
            <a:spLocks noGrp="1"/>
          </p:cNvSpPr>
          <p:nvPr>
            <p:ph type="body" sz="half" idx="2"/>
          </p:nvPr>
        </p:nvSpPr>
        <p:spPr>
          <a:xfrm>
            <a:off x="4722812" y="2777066"/>
            <a:ext cx="6021388" cy="2048933"/>
          </a:xfrm>
        </p:spPr>
        <p:txBody>
          <a:bodyPr anchor="t">
            <a:normAutofit/>
          </a:bodyPr>
          <a:lstStyle>
            <a:defPPr>
              <a:defRPr kern="1200" smtId="4294967295"/>
            </a:defPPr>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defPPr>
              <a:defRPr kern="1200" smtId="4294967295"/>
            </a:defPPr>
          </a:lstStyle>
          <a:p>
            <a:fld id="{B61BEF0D-F0BB-DE4B-95CE-6DB70DBA9567}" type="datetimeFigureOut">
              <a:rPr lang="en-US"/>
              <a:t>6/24/2019</a:t>
            </a:fld>
          </a:p>
        </p:txBody>
      </p:sp>
      <p:sp>
        <p:nvSpPr>
          <p:cNvPr id="6" name="Footer Placeholder 5"/>
          <p:cNvSpPr>
            <a:spLocks noGrp="1"/>
          </p:cNvSpPr>
          <p:nvPr>
            <p:ph type="ftr" sz="quarter" idx="11"/>
          </p:nvPr>
        </p:nvSpPr>
        <p:spPr/>
        <p:txBody>
          <a:bodyPr/>
          <a:lstStyle>
            <a:defPPr>
              <a:defRPr kern="1200" smtId="4294967295"/>
            </a:defPPr>
          </a:lstStyle>
          <a:p>
            <a:endParaRPr lang="en-US"/>
          </a:p>
        </p:txBody>
      </p:sp>
      <p:sp>
        <p:nvSpPr>
          <p:cNvPr id="7" name="Slide Number Placeholder 6"/>
          <p:cNvSpPr>
            <a:spLocks noGrp="1"/>
          </p:cNvSpPr>
          <p:nvPr>
            <p:ph type="sldNum" sz="quarter" idx="12"/>
          </p:nvPr>
        </p:nvSpPr>
        <p:spPr/>
        <p:txBody>
          <a:bodyPr/>
          <a:lstStyle>
            <a:defPPr>
              <a:defRPr kern="1200" smtId="4294967295"/>
            </a:defPPr>
          </a:lstStyle>
          <a:p>
            <a:fld id="{D57F1E4F-1CFF-5643-939E-217C01CDF565}" type="slidenum">
              <a:rPr lang="en-US"/>
              <a:t>‹#›</a:t>
            </a:fld>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Ref idx="1002">
        <a:schemeClr val="bg2"/>
      </p:bgRef>
    </p:bg>
    <p:spTree>
      <p:nvGrpSpPr>
        <p:cNvPr id="1" name=""/>
        <p:cNvGrpSpPr/>
        <p:nvPr/>
      </p:nvGrpSpPr>
      <p:grpSpPr>
        <a:xfrm>
          <a:off x="0" y="0"/>
          <a: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p:spPr>
        <p:txBody>
          <a:bodyPr vert="horz" lIns="91440" tIns="45720" rIns="91440" bIns="45720" rtlCol="0" anchor="ctr">
            <a:normAutofit/>
          </a:bodyPr>
          <a:lstStyle>
            <a:defPPr>
              <a:defRPr kern="1200" smtId="4294967295"/>
            </a:defPPr>
          </a:lstStyle>
          <a:p>
            <a:r>
              <a:rPr lang="en-US" smtClean="0"/>
              <a:t>Click to edit Master title style</a:t>
            </a:r>
            <a:endParaRPr lang="en-US"/>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defPPr>
              <a:defRPr kern="1200" smtId="4294967295"/>
            </a:def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defPPr>
              <a:defRPr kern="1200" smtId="4294967295"/>
            </a:defPPr>
            <a:lvl1pPr algn="r">
              <a:defRPr sz="1000" b="0" i="0">
                <a:solidFill>
                  <a:schemeClr val="bg2">
                    <a:lumMod val="50000"/>
                  </a:schemeClr>
                </a:solidFill>
                <a:latin typeface="+mn-lt"/>
              </a:defRPr>
            </a:lvl1pPr>
          </a:lstStyle>
          <a:p>
            <a:fld id="{B61BEF0D-F0BB-DE4B-95CE-6DB70DBA9567}" type="datetimeFigureOut">
              <a:rPr lang="en-US"/>
              <a:t>6/24/2019</a:t>
            </a:fld>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defPPr>
              <a:defRPr kern="1200" smtId="4294967295"/>
            </a:defPPr>
            <a:lvl1pPr algn="l">
              <a:defRPr sz="1000" b="0" i="0">
                <a:solidFill>
                  <a:schemeClr val="bg2">
                    <a:lumMod val="50000"/>
                  </a:schemeClr>
                </a:solidFill>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defPPr>
              <a:defRPr kern="1200" smtId="4294967295"/>
            </a:defPPr>
            <a:lvl1pPr algn="r">
              <a:defRPr sz="3200" b="0" i="0">
                <a:solidFill>
                  <a:schemeClr val="bg2">
                    <a:lumMod val="50000"/>
                  </a:schemeClr>
                </a:solidFill>
                <a:latin typeface="+mn-lt"/>
              </a:defRPr>
            </a:lvl1pPr>
          </a:lstStyle>
          <a:p>
            <a:fld id="{D57F1E4F-1CFF-5643-939E-217C01CDF565}" type="slidenum">
              <a:rPr lang="en-US"/>
              <a:t>‹#›</a:t>
            </a:fld>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ransition/>
  <p:timing/>
  <p:txStyles>
    <p:titleStyle>
      <a:defPPr>
        <a:defRPr kern="1200" smtId="4294967295"/>
      </a:defPPr>
      <a:lvl1pPr algn="l" defTabSz="457200" rtl="0" eaLnBrk="1" latinLnBrk="0" hangingPunct="1">
        <a:spcBef>
          <a:spcPct val="0"/>
        </a:spcBef>
        <a:buNone/>
        <a:defRPr sz="3600" kern="1200" cap="all">
          <a:ln w="3175" cmpd="sng">
            <a:noFill/>
          </a:ln>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defPPr>
        <a:defRPr kern="1200" smtId="4294967295"/>
      </a:defPPr>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0.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1.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4.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5.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6.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7.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8.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9.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0.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1.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2.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3.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4.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5.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6.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7.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8.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9.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0.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1.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2.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3.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4.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5.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6.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7.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8.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9.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0.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1.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2.xml"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3.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4.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5.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6.xml"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7.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8.xml"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9.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0.xml"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1.xml"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2.xml"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3.xml"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4.xml"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5.xml"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6.xml"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7.xml"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8.xml" /></Relationships>
</file>

<file path=ppt/slides/_rels/slide5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9.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xml" /></Relationships>
</file>

<file path=ppt/slides/_rels/slide6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0.xml" /></Relationships>
</file>

<file path=ppt/slides/_rels/slide6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1.xml" /></Relationships>
</file>

<file path=ppt/slides/_rels/slide6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2.xml" /></Relationships>
</file>

<file path=ppt/slides/_rels/slide6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3.xml" /></Relationships>
</file>

<file path=ppt/slides/_rels/slide6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4.xml" /></Relationships>
</file>

<file path=ppt/slides/_rels/slide6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5.xml" /></Relationships>
</file>

<file path=ppt/slides/_rels/slide6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6.xml" /></Relationships>
</file>

<file path=ppt/slides/_rels/slide6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7.xml" /></Relationships>
</file>

<file path=ppt/slides/_rels/slide6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8.xml" /></Relationships>
</file>

<file path=ppt/slides/_rels/slide6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9.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xml" /></Relationships>
</file>

<file path=ppt/slides/_rels/slide7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0.xml" /></Relationships>
</file>

<file path=ppt/slides/_rels/slide7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1.xml" /></Relationships>
</file>

<file path=ppt/slides/_rels/slide7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2.xml" /></Relationships>
</file>

<file path=ppt/slides/_rels/slide7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3.xml" /></Relationships>
</file>

<file path=ppt/slides/_rels/slide7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4.xml" /></Relationships>
</file>

<file path=ppt/slides/_rels/slide7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5.xml" /></Relationships>
</file>

<file path=ppt/slides/_rels/slide7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6.xml" /></Relationships>
</file>

<file path=ppt/slides/_rels/slide7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7.xml" /></Relationships>
</file>

<file path=ppt/slides/_rels/slide7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8.xml" /></Relationships>
</file>

<file path=ppt/slides/_rels/slide7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9.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8.xml" /></Relationships>
</file>

<file path=ppt/slides/_rels/slide8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80.xml" /></Relationships>
</file>

<file path=ppt/slides/_rels/slide8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81.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p:cNvSpPr>
            <a:spLocks noGrp="1"/>
          </p:cNvSpPr>
          <p:nvPr>
            <p:ph type="ctrTitle"/>
          </p:nvPr>
        </p:nvSpPr>
        <p:spPr>
          <a:xfrm>
            <a:off x="263237" y="304800"/>
            <a:ext cx="11928763" cy="3706092"/>
          </a:xfrm>
        </p:spPr>
        <p:txBody>
          <a:bodyPr>
            <a:noAutofit/>
          </a:bodyPr>
          <a:lstStyle>
            <a:defPPr>
              <a:defRPr kern="1200" smtId="4294967295"/>
            </a:defPPr>
          </a:lstStyle>
          <a:p>
            <a:pPr algn="ctr"/>
            <a:r>
              <a:rPr lang="en-US" sz="6000" b="1" i="1" smtClean="0"/>
              <a:t>EFFECTIVE MEDIATION STRATEGIES IN COMPLEX CASES</a:t>
            </a:r>
            <a:br>
              <a:rPr lang="en-US" b="1"/>
            </a:br>
            <a:br>
              <a:rPr lang="en-US" b="1"/>
            </a:br>
            <a:endParaRPr lang="en-US" sz="4000" b="1" i="1"/>
          </a:p>
        </p:txBody>
      </p:sp>
      <p:sp>
        <p:nvSpPr>
          <p:cNvPr id="3" name="Subtitle 2"/>
          <p:cNvSpPr>
            <a:spLocks noGrp="1"/>
          </p:cNvSpPr>
          <p:nvPr>
            <p:ph type="subTitle" idx="1"/>
          </p:nvPr>
        </p:nvSpPr>
        <p:spPr>
          <a:xfrm>
            <a:off x="124691" y="3647924"/>
            <a:ext cx="12424229" cy="2985105"/>
          </a:xfrm>
        </p:spPr>
        <p:txBody>
          <a:bodyPr>
            <a:normAutofit fontScale="77500" lnSpcReduction="20000"/>
          </a:bodyPr>
          <a:lstStyle>
            <a:defPPr>
              <a:defRPr kern="1200" smtId="4294967295"/>
            </a:defPPr>
          </a:lstStyle>
          <a:p>
            <a:pPr algn="ctr">
              <a:lnSpc>
                <a:spcPct val="107000"/>
              </a:lnSpc>
              <a:spcBef>
                <a:spcPct val="0"/>
              </a:spcBef>
              <a:spcAft>
                <a:spcPct val="0"/>
              </a:spcAft>
            </a:pPr>
            <a:endParaRPr lang="en-US" sz="3200" b="1" i="1" smtClean="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algn="ctr">
              <a:lnSpc>
                <a:spcPct val="107000"/>
              </a:lnSpc>
              <a:spcBef>
                <a:spcPct val="0"/>
              </a:spcBef>
              <a:spcAft>
                <a:spcPct val="0"/>
              </a:spcAft>
            </a:pPr>
            <a:r>
              <a:rPr lang="en-US" sz="4700" b="1" i="1" smtClean="0">
                <a:solidFill>
                  <a:schemeClr val="tx1"/>
                </a:solidFill>
                <a:latin typeface="Century Gothic" panose="020b0502020202020204" pitchFamily="34" charset="0"/>
                <a:ea typeface="Calibri" panose="020f0502020204030204" pitchFamily="34" charset="0"/>
                <a:cs typeface="Times New Roman" panose="02020603050405020304" pitchFamily="18" charset="0"/>
              </a:rPr>
              <a:t>CIRCUIT JUDGE CHARLES PRICE (RET.)</a:t>
            </a:r>
          </a:p>
          <a:p>
            <a:pPr algn="ctr">
              <a:lnSpc>
                <a:spcPct val="107000"/>
              </a:lnSpc>
              <a:spcBef>
                <a:spcPct val="0"/>
              </a:spcBef>
              <a:spcAft>
                <a:spcPct val="0"/>
              </a:spcAft>
            </a:pPr>
            <a:r>
              <a:rPr lang="en-US" sz="4700" b="1" i="1" smtClean="0">
                <a:solidFill>
                  <a:schemeClr val="tx1"/>
                </a:solidFill>
                <a:latin typeface="Century Gothic" panose="020b0502020202020204" pitchFamily="34" charset="0"/>
                <a:ea typeface="Calibri" panose="020f0502020204030204" pitchFamily="34" charset="0"/>
                <a:cs typeface="Times New Roman" panose="02020603050405020304" pitchFamily="18" charset="0"/>
              </a:rPr>
              <a:t> </a:t>
            </a:r>
            <a:endParaRPr lang="en-US" sz="4700" i="1" smtClean="0">
              <a:solidFill>
                <a:schemeClr val="tx1"/>
              </a:solidFill>
              <a:latin typeface="Century Gothic" panose="020b0502020202020204" pitchFamily="34" charset="0"/>
              <a:ea typeface="Calibri" panose="020f0502020204030204" pitchFamily="34" charset="0"/>
              <a:cs typeface="Times New Roman" panose="02020603050405020304" pitchFamily="18" charset="0"/>
            </a:endParaRPr>
          </a:p>
          <a:p>
            <a:pPr algn="ctr">
              <a:lnSpc>
                <a:spcPct val="107000"/>
              </a:lnSpc>
              <a:spcBef>
                <a:spcPct val="0"/>
              </a:spcBef>
              <a:spcAft>
                <a:spcPct val="0"/>
              </a:spcAft>
            </a:pPr>
            <a:r>
              <a:rPr lang="en-US" sz="4700" b="1" i="1" smtClean="0">
                <a:solidFill>
                  <a:schemeClr val="tx1"/>
                </a:solidFill>
                <a:latin typeface="Century Gothic" panose="020b0502020202020204" pitchFamily="34" charset="0"/>
                <a:ea typeface="Calibri" panose="020f0502020204030204" pitchFamily="34" charset="0"/>
                <a:cs typeface="Times New Roman" panose="02020603050405020304" pitchFamily="18" charset="0"/>
              </a:rPr>
              <a:t>U.S. MAGISTRATE JUDGE JOHN ENGLAND, III</a:t>
            </a:r>
          </a:p>
          <a:p>
            <a:pPr algn="ctr">
              <a:lnSpc>
                <a:spcPct val="107000"/>
              </a:lnSpc>
              <a:spcBef>
                <a:spcPct val="0"/>
              </a:spcBef>
              <a:spcAft>
                <a:spcPct val="0"/>
              </a:spcAft>
            </a:pPr>
            <a:endParaRPr lang="en-US" sz="4700" b="1" i="1" smtClean="0">
              <a:solidFill>
                <a:schemeClr val="tx1"/>
              </a:solidFill>
              <a:latin typeface="Century Gothic" panose="020b0502020202020204" pitchFamily="34" charset="0"/>
              <a:ea typeface="Calibri" panose="020f0502020204030204" pitchFamily="34" charset="0"/>
              <a:cs typeface="Times New Roman" panose="02020603050405020304" pitchFamily="18" charset="0"/>
            </a:endParaRPr>
          </a:p>
          <a:p>
            <a:pPr algn="ctr">
              <a:lnSpc>
                <a:spcPct val="107000"/>
              </a:lnSpc>
              <a:spcBef>
                <a:spcPct val="0"/>
              </a:spcBef>
              <a:spcAft>
                <a:spcPct val="0"/>
              </a:spcAft>
            </a:pPr>
            <a:r>
              <a:rPr lang="en-US" sz="4700" b="1" i="1" smtClean="0">
                <a:solidFill>
                  <a:schemeClr val="tx1"/>
                </a:solidFill>
                <a:latin typeface="Century Gothic" panose="020b0502020202020204" pitchFamily="34" charset="0"/>
                <a:ea typeface="Calibri" panose="020f0502020204030204" pitchFamily="34" charset="0"/>
                <a:cs typeface="Times New Roman" panose="02020603050405020304" pitchFamily="18" charset="0"/>
              </a:rPr>
              <a:t>KEN SIMON, ESQ.</a:t>
            </a:r>
            <a:endParaRPr lang="en-US" sz="4700" b="1" i="1">
              <a:solidFill>
                <a:schemeClr val="tx1"/>
              </a:solidFill>
              <a:latin typeface="Century Gothic" panose="020b0502020202020204" pitchFamily="34" charset="0"/>
              <a:ea typeface="Calibri" panose="020f0502020204030204" pitchFamily="34" charset="0"/>
              <a:cs typeface="Times New Roman" panose="02020603050405020304" pitchFamily="18" charset="0"/>
            </a:endParaRPr>
          </a:p>
          <a:p>
            <a:pPr algn="ctr">
              <a:lnSpc>
                <a:spcPct val="107000"/>
              </a:lnSpc>
              <a:spcBef>
                <a:spcPct val="0"/>
              </a:spcBef>
              <a:spcAft>
                <a:spcPct val="0"/>
              </a:spcAft>
            </a:pPr>
            <a:endParaRPr lang="en-US" sz="3200" b="1">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26500077"/>
      </p:ext>
    </p:extLst>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304800" y="1429665"/>
            <a:ext cx="12205855" cy="4216539"/>
          </a:xfrm>
          <a:prstGeom prst="rect">
            <a:avLst/>
          </a:prstGeom>
        </p:spPr>
        <p:txBody>
          <a:bodyPr wrap="square">
            <a:spAutoFit/>
          </a:bodyPr>
          <a:lstStyle>
            <a:defPPr>
              <a:defRPr kern="1200" smtId="4294967295"/>
            </a:defPPr>
          </a:lstStyle>
          <a:p>
            <a:r>
              <a:rPr lang="en-US" sz="4400" b="1">
                <a:solidFill>
                  <a:prstClr val="white"/>
                </a:solidFill>
                <a:latin typeface="Century Gothic" panose="020b0502020202020204" pitchFamily="34" charset="0"/>
              </a:rPr>
              <a:t>C.  Use of position statements</a:t>
            </a:r>
          </a:p>
          <a:p>
            <a:endParaRPr lang="en-US" sz="40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Summarize the procedural history, including previous negotiations</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Summarize key legal and factual issues</a:t>
            </a:r>
          </a:p>
          <a:p>
            <a:endParaRPr lang="en-US">
              <a:solidFill>
                <a:prstClr val="white"/>
              </a:solidFill>
            </a:endParaRPr>
          </a:p>
          <a:p>
            <a:r>
              <a:rPr lang="en-US">
                <a:solidFill>
                  <a:prstClr val="white"/>
                </a:solidFill>
              </a:rPr>
              <a:t> </a:t>
            </a:r>
          </a:p>
        </p:txBody>
      </p:sp>
    </p:spTree>
    <p:extLst>
      <p:ext uri="{BB962C8B-B14F-4D97-AF65-F5344CB8AC3E}">
        <p14:creationId xmlns:p14="http://schemas.microsoft.com/office/powerpoint/2010/main" val="1626499842"/>
      </p:ext>
    </p:extLst>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914400" y="930902"/>
            <a:ext cx="10764982" cy="5201424"/>
          </a:xfrm>
          <a:prstGeom prst="rect">
            <a:avLst/>
          </a:prstGeom>
        </p:spPr>
        <p:txBody>
          <a:bodyPr wrap="square">
            <a:spAutoFit/>
          </a:bodyPr>
          <a:lstStyle>
            <a:defPPr>
              <a:defRPr kern="1200" smtId="4294967295"/>
            </a:defPPr>
          </a:lstStyle>
          <a:p>
            <a:r>
              <a:rPr lang="en-US" sz="4400" b="1">
                <a:solidFill>
                  <a:prstClr val="white"/>
                </a:solidFill>
                <a:latin typeface="Century Gothic" panose="020b0502020202020204" pitchFamily="34" charset="0"/>
              </a:rPr>
              <a:t>D.  Bring the right participants </a:t>
            </a:r>
          </a:p>
          <a:p>
            <a:endParaRPr lang="en-US" sz="3600">
              <a:solidFill>
                <a:prstClr val="white"/>
              </a:solidFill>
              <a:latin typeface="Century Gothic" panose="020b0502020202020204" pitchFamily="34" charset="0"/>
            </a:endParaRPr>
          </a:p>
          <a:p>
            <a:pPr marL="742950" indent="-742950">
              <a:buFont typeface="Wingdings" panose="05000000000000000000" pitchFamily="2" charset="2"/>
              <a:buChar char="§"/>
            </a:pPr>
            <a:r>
              <a:rPr lang="en-US" sz="3600" b="1">
                <a:solidFill>
                  <a:prstClr val="white"/>
                </a:solidFill>
                <a:latin typeface="Century Gothic" panose="020b0502020202020204" pitchFamily="34" charset="0"/>
              </a:rPr>
              <a:t>Discuss this with the mediator beforehand</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742950" indent="-742950">
              <a:buFont typeface="Wingdings" panose="05000000000000000000" pitchFamily="2" charset="2"/>
              <a:buChar char="§"/>
            </a:pPr>
            <a:r>
              <a:rPr lang="en-US" sz="3600" b="1">
                <a:solidFill>
                  <a:prstClr val="white"/>
                </a:solidFill>
                <a:latin typeface="Century Gothic" panose="020b0502020202020204" pitchFamily="34" charset="0"/>
              </a:rPr>
              <a:t>Parties with ultimate settlement authority must be personally present</a:t>
            </a:r>
          </a:p>
          <a:p>
            <a:pPr marL="742950" indent="-742950">
              <a:buFont typeface="Wingdings" panose="05000000000000000000" pitchFamily="2" charset="2"/>
              <a:buChar char="§"/>
            </a:pPr>
            <a:endParaRPr lang="en-US" sz="3600" b="1">
              <a:solidFill>
                <a:prstClr val="white"/>
              </a:solidFill>
              <a:latin typeface="Century Gothic" panose="020b0502020202020204" pitchFamily="34" charset="0"/>
            </a:endParaRPr>
          </a:p>
          <a:p>
            <a:pPr marL="742950" indent="-742950">
              <a:buFont typeface="Wingdings" panose="05000000000000000000" pitchFamily="2" charset="2"/>
              <a:buChar char="§"/>
            </a:pPr>
            <a:r>
              <a:rPr lang="en-US" sz="3600" b="1">
                <a:solidFill>
                  <a:prstClr val="white"/>
                </a:solidFill>
                <a:latin typeface="Century Gothic" panose="020b0502020202020204" pitchFamily="34" charset="0"/>
              </a:rPr>
              <a:t>This can be a very sensitive issue for all involved</a:t>
            </a:r>
          </a:p>
        </p:txBody>
      </p:sp>
    </p:spTree>
    <p:extLst>
      <p:ext uri="{BB962C8B-B14F-4D97-AF65-F5344CB8AC3E}">
        <p14:creationId xmlns:p14="http://schemas.microsoft.com/office/powerpoint/2010/main" val="853286062"/>
      </p:ext>
    </p:extLst>
  </p:cSld>
  <p:clrMapOvr>
    <a:masterClrMapping/>
  </p:clrMapOvr>
  <p:transition/>
  <p:timing/>
</p:sld>
</file>

<file path=ppt/slides/slide1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06582" y="302359"/>
            <a:ext cx="11166763" cy="5724644"/>
          </a:xfrm>
          <a:prstGeom prst="rect">
            <a:avLst/>
          </a:prstGeom>
        </p:spPr>
        <p:txBody>
          <a:bodyPr wrap="square">
            <a:spAutoFit/>
          </a:bodyPr>
          <a:lstStyle>
            <a:defPPr>
              <a:defRPr kern="1200" smtId="4294967295"/>
            </a:defPPr>
          </a:lstStyle>
          <a:p>
            <a:pPr marL="914400" indent="-914400" algn="ctr">
              <a:buAutoNum type="alphaUcPeriod" startAt="5"/>
            </a:pPr>
            <a:r>
              <a:rPr lang="en-US" sz="4800" b="1" smtClean="0">
                <a:solidFill>
                  <a:prstClr val="white"/>
                </a:solidFill>
              </a:rPr>
              <a:t>Skip </a:t>
            </a:r>
            <a:r>
              <a:rPr lang="en-US" sz="4800" b="1">
                <a:solidFill>
                  <a:prstClr val="white"/>
                </a:solidFill>
              </a:rPr>
              <a:t>opening statements but not opening </a:t>
            </a:r>
            <a:r>
              <a:rPr lang="en-US" sz="4800" b="1" smtClean="0">
                <a:solidFill>
                  <a:prstClr val="white"/>
                </a:solidFill>
              </a:rPr>
              <a:t>session</a:t>
            </a:r>
          </a:p>
          <a:p>
            <a:pPr algn="ctr"/>
            <a:endParaRPr lang="en-US" sz="4800" b="1">
              <a:solidFill>
                <a:prstClr val="white"/>
              </a:solidFill>
            </a:endParaRPr>
          </a:p>
          <a:p>
            <a:endParaRPr lang="en-US">
              <a:solidFill>
                <a:prstClr val="white"/>
              </a:solidFill>
            </a:endParaRPr>
          </a:p>
          <a:p>
            <a:pPr marL="457200" indent="-457200">
              <a:buFont typeface="Wingdings" panose="05000000000000000000" pitchFamily="2" charset="2"/>
              <a:buChar char="§"/>
            </a:pPr>
            <a:r>
              <a:rPr lang="en-US" sz="3400" b="1">
                <a:solidFill>
                  <a:prstClr val="white"/>
                </a:solidFill>
              </a:rPr>
              <a:t>The opening session sets the tone for the rest of the day</a:t>
            </a:r>
          </a:p>
          <a:p>
            <a:pPr marL="457200" indent="-457200">
              <a:buFont typeface="Wingdings" panose="05000000000000000000" pitchFamily="2" charset="2"/>
              <a:buChar char="§"/>
            </a:pPr>
            <a:endParaRPr lang="en-US" sz="3400" b="1">
              <a:solidFill>
                <a:prstClr val="white"/>
              </a:solidFill>
            </a:endParaRPr>
          </a:p>
          <a:p>
            <a:pPr marL="457200" indent="-457200">
              <a:buFont typeface="Wingdings" panose="05000000000000000000" pitchFamily="2" charset="2"/>
              <a:buChar char="§"/>
            </a:pPr>
            <a:r>
              <a:rPr lang="en-US" sz="3400" b="1">
                <a:solidFill>
                  <a:prstClr val="white"/>
                </a:solidFill>
              </a:rPr>
              <a:t>The mediator should take control in a very professional way</a:t>
            </a:r>
          </a:p>
          <a:p>
            <a:endParaRPr lang="en-US" sz="3400" b="1">
              <a:solidFill>
                <a:prstClr val="white"/>
              </a:solidFill>
            </a:endParaRPr>
          </a:p>
        </p:txBody>
      </p:sp>
    </p:spTree>
    <p:extLst>
      <p:ext uri="{BB962C8B-B14F-4D97-AF65-F5344CB8AC3E}">
        <p14:creationId xmlns:p14="http://schemas.microsoft.com/office/powerpoint/2010/main" val="3659971791"/>
      </p:ext>
    </p:extLst>
  </p:cSld>
  <p:clrMapOvr>
    <a:masterClrMapping/>
  </p:clrMapOvr>
  <p:transition/>
  <p:timing/>
</p:sld>
</file>

<file path=ppt/slides/slide1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942110" y="2177673"/>
            <a:ext cx="11042072" cy="2308324"/>
          </a:xfrm>
          <a:prstGeom prst="rect">
            <a:avLst/>
          </a:prstGeom>
        </p:spPr>
        <p:txBody>
          <a:bodyPr wrap="square">
            <a:spAutoFit/>
          </a:bodyPr>
          <a:lstStyle>
            <a:defPPr>
              <a:defRPr kern="1200" smtId="4294967295"/>
            </a:defPPr>
          </a:lstStyle>
          <a:p>
            <a:pPr marL="457200" indent="-457200">
              <a:buFont typeface="Wingdings" panose="05000000000000000000" pitchFamily="2" charset="2"/>
              <a:buChar char="§"/>
            </a:pPr>
            <a:r>
              <a:rPr lang="en-US" sz="3600" b="1">
                <a:solidFill>
                  <a:prstClr val="white"/>
                </a:solidFill>
              </a:rPr>
              <a:t>Start looking for areas of </a:t>
            </a:r>
            <a:r>
              <a:rPr lang="en-US" sz="3600" b="1" smtClean="0">
                <a:solidFill>
                  <a:prstClr val="white"/>
                </a:solidFill>
              </a:rPr>
              <a:t>agreement</a:t>
            </a:r>
          </a:p>
          <a:p>
            <a:endParaRPr lang="en-US" sz="3600" b="1">
              <a:solidFill>
                <a:prstClr val="white"/>
              </a:solidFill>
            </a:endParaRPr>
          </a:p>
          <a:p>
            <a:pPr marL="457200" indent="-457200">
              <a:buFont typeface="Wingdings" panose="05000000000000000000" pitchFamily="2" charset="2"/>
              <a:buChar char="§"/>
            </a:pPr>
            <a:r>
              <a:rPr lang="en-US" sz="3600" b="1" smtClean="0">
                <a:solidFill>
                  <a:prstClr val="white"/>
                </a:solidFill>
              </a:rPr>
              <a:t>This </a:t>
            </a:r>
            <a:r>
              <a:rPr lang="en-US" sz="3600" b="1">
                <a:solidFill>
                  <a:prstClr val="white"/>
                </a:solidFill>
              </a:rPr>
              <a:t>suggestion is negotiable, but generally should not be discarded	</a:t>
            </a:r>
          </a:p>
        </p:txBody>
      </p:sp>
    </p:spTree>
    <p:extLst>
      <p:ext uri="{BB962C8B-B14F-4D97-AF65-F5344CB8AC3E}">
        <p14:creationId xmlns:p14="http://schemas.microsoft.com/office/powerpoint/2010/main" val="2612387795"/>
      </p:ext>
    </p:extLst>
  </p:cSld>
  <p:clrMapOvr>
    <a:masterClrMapping/>
  </p:clrMapOvr>
  <p:transition/>
  <p:timing/>
</p:sld>
</file>

<file path=ppt/slides/slide1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246909" y="2454717"/>
            <a:ext cx="10293927" cy="2400657"/>
          </a:xfrm>
          <a:prstGeom prst="rect">
            <a:avLst/>
          </a:prstGeom>
        </p:spPr>
        <p:txBody>
          <a:bodyPr wrap="square">
            <a:spAutoFit/>
          </a:bodyPr>
          <a:lstStyle>
            <a:defPPr>
              <a:defRPr kern="1200" smtId="4294967295"/>
            </a:defPPr>
          </a:lstStyle>
          <a:p>
            <a:r>
              <a:rPr lang="en-US" sz="4400" b="1">
                <a:solidFill>
                  <a:prstClr val="white"/>
                </a:solidFill>
                <a:latin typeface="Century Gothic" panose="020b0502020202020204" pitchFamily="34" charset="0"/>
              </a:rPr>
              <a:t>F.  Allow the parties and representatives to participate, particularly in caucus sessions</a:t>
            </a:r>
          </a:p>
          <a:p>
            <a:endParaRPr lang="en-US">
              <a:solidFill>
                <a:prstClr val="white"/>
              </a:solidFill>
              <a:latin typeface="Century Gothic" panose="020b0502020202020204" pitchFamily="34" charset="0"/>
            </a:endParaRPr>
          </a:p>
        </p:txBody>
      </p:sp>
    </p:spTree>
    <p:extLst>
      <p:ext uri="{BB962C8B-B14F-4D97-AF65-F5344CB8AC3E}">
        <p14:creationId xmlns:p14="http://schemas.microsoft.com/office/powerpoint/2010/main" val="1677849325"/>
      </p:ext>
    </p:extLst>
  </p:cSld>
  <p:clrMapOvr>
    <a:masterClrMapping/>
  </p:clrMapOvr>
  <p:transition/>
  <p:timing/>
</p:sld>
</file>

<file path=ppt/slides/slide1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387928" y="271582"/>
            <a:ext cx="11249891" cy="6586418"/>
          </a:xfrm>
          <a:prstGeom prst="rect">
            <a:avLst/>
          </a:prstGeom>
        </p:spPr>
        <p:txBody>
          <a:bodyPr wrap="square">
            <a:spAutoFit/>
          </a:bodyPr>
          <a:lstStyle>
            <a:defPPr>
              <a:defRPr kern="1200" smtId="4294967295"/>
            </a:defPPr>
          </a:lstStyle>
          <a:p>
            <a:r>
              <a:rPr lang="en-US" sz="4400" b="1">
                <a:solidFill>
                  <a:prstClr val="white"/>
                </a:solidFill>
                <a:latin typeface="Century Gothic" panose="020b0502020202020204" pitchFamily="34" charset="0"/>
              </a:rPr>
              <a:t>G.  Think outside the box</a:t>
            </a:r>
          </a:p>
          <a:p>
            <a:endParaRPr lang="en-US" sz="3600">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Do not only focus on the money</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Non-monetary options - apologies, reference letters, placement support, education and training, health and other insurance benefits, provisional consent judgment - The idea is the defendant pays as agreed or a consent judgment will be entered against the defendant </a:t>
            </a:r>
          </a:p>
          <a:p>
            <a:endParaRPr lang="en-US">
              <a:solidFill>
                <a:prstClr val="white"/>
              </a:solidFill>
            </a:endParaRPr>
          </a:p>
        </p:txBody>
      </p:sp>
    </p:spTree>
    <p:extLst>
      <p:ext uri="{BB962C8B-B14F-4D97-AF65-F5344CB8AC3E}">
        <p14:creationId xmlns:p14="http://schemas.microsoft.com/office/powerpoint/2010/main" val="3482396652"/>
      </p:ext>
    </p:extLst>
  </p:cSld>
  <p:clrMapOvr>
    <a:masterClrMapping/>
  </p:clrMapOvr>
  <p:transition/>
  <p:timing/>
</p:sld>
</file>

<file path=ppt/slides/slide1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554182" y="986319"/>
            <a:ext cx="10723418" cy="5201424"/>
          </a:xfrm>
          <a:prstGeom prst="rect">
            <a:avLst/>
          </a:prstGeom>
        </p:spPr>
        <p:txBody>
          <a:bodyPr wrap="square">
            <a:spAutoFit/>
          </a:bodyPr>
          <a:lstStyle>
            <a:defPPr>
              <a:defRPr kern="1200" smtId="4294967295"/>
            </a:defPPr>
          </a:lstStyle>
          <a:p>
            <a:r>
              <a:rPr lang="en-US" sz="4400" b="1">
                <a:solidFill>
                  <a:prstClr val="white"/>
                </a:solidFill>
                <a:latin typeface="Century Gothic" panose="020b0502020202020204" pitchFamily="34" charset="0"/>
              </a:rPr>
              <a:t>H.  Candor</a:t>
            </a:r>
          </a:p>
          <a:p>
            <a:endParaRPr lang="en-US" sz="3600">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Credibility is so important</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If you are not candid, the mediator will figure it out </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You should concede issues when appropriate</a:t>
            </a:r>
          </a:p>
        </p:txBody>
      </p:sp>
    </p:spTree>
    <p:extLst>
      <p:ext uri="{BB962C8B-B14F-4D97-AF65-F5344CB8AC3E}">
        <p14:creationId xmlns:p14="http://schemas.microsoft.com/office/powerpoint/2010/main" val="2377243860"/>
      </p:ext>
    </p:extLst>
  </p:cSld>
  <p:clrMapOvr>
    <a:masterClrMapping/>
  </p:clrMapOvr>
  <p:transition/>
  <p:timing/>
</p:sld>
</file>

<file path=ppt/slides/slide1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581892" y="1194000"/>
            <a:ext cx="9781308" cy="3108543"/>
          </a:xfrm>
          <a:prstGeom prst="rect">
            <a:avLst/>
          </a:prstGeom>
        </p:spPr>
        <p:txBody>
          <a:bodyPr wrap="square">
            <a:spAutoFit/>
          </a:bodyPr>
          <a:lstStyle>
            <a:defPPr>
              <a:defRPr kern="1200" smtId="4294967295"/>
            </a:defPPr>
          </a:lstStyle>
          <a:p>
            <a:r>
              <a:rPr lang="en-US" sz="4400" b="1">
                <a:solidFill>
                  <a:prstClr val="white"/>
                </a:solidFill>
                <a:latin typeface="Century Gothic" panose="020b0502020202020204" pitchFamily="34" charset="0"/>
              </a:rPr>
              <a:t>I.  Listen</a:t>
            </a:r>
          </a:p>
          <a:p>
            <a:endParaRPr lang="en-US" sz="4000">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4000">
                <a:solidFill>
                  <a:prstClr val="white"/>
                </a:solidFill>
                <a:latin typeface="Century Gothic" panose="020b0502020202020204" pitchFamily="34" charset="0"/>
              </a:rPr>
              <a:t>	</a:t>
            </a:r>
            <a:r>
              <a:rPr lang="en-US" sz="3600" b="1">
                <a:solidFill>
                  <a:prstClr val="white"/>
                </a:solidFill>
                <a:latin typeface="Century Gothic" panose="020b0502020202020204" pitchFamily="34" charset="0"/>
              </a:rPr>
              <a:t>You will be amazed what you will learn </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	Do not tune out the other 	side</a:t>
            </a:r>
          </a:p>
        </p:txBody>
      </p:sp>
    </p:spTree>
    <p:extLst>
      <p:ext uri="{BB962C8B-B14F-4D97-AF65-F5344CB8AC3E}">
        <p14:creationId xmlns:p14="http://schemas.microsoft.com/office/powerpoint/2010/main" val="3820996748"/>
      </p:ext>
    </p:extLst>
  </p:cSld>
  <p:clrMapOvr>
    <a:masterClrMapping/>
  </p:clrMapOvr>
  <p:transition/>
  <p:timing/>
</p:sld>
</file>

<file path=ppt/slides/slide1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678873" y="847728"/>
            <a:ext cx="10778835" cy="4770537"/>
          </a:xfrm>
          <a:prstGeom prst="rect">
            <a:avLst/>
          </a:prstGeom>
        </p:spPr>
        <p:txBody>
          <a:bodyPr wrap="square">
            <a:spAutoFit/>
          </a:bodyPr>
          <a:lstStyle>
            <a:defPPr>
              <a:defRPr kern="1200" smtId="4294967295"/>
            </a:defPPr>
          </a:lstStyle>
          <a:p>
            <a:pPr marL="742950" indent="-742950">
              <a:buFontTx/>
              <a:buAutoNum type="alphaUcPeriod" startAt="10"/>
            </a:pPr>
            <a:r>
              <a:rPr lang="en-US" sz="4400" b="1">
                <a:solidFill>
                  <a:prstClr val="white"/>
                </a:solidFill>
                <a:latin typeface="Century Gothic" panose="020b0502020202020204" pitchFamily="34" charset="0"/>
              </a:rPr>
              <a:t>Patience</a:t>
            </a:r>
          </a:p>
          <a:p>
            <a:endParaRPr lang="en-US" sz="44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Work with the mediator</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Do not try to streamline the process</a:t>
            </a:r>
          </a:p>
          <a:p>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Avoid the “negotiation dance?” Sometimes it is necessary</a:t>
            </a:r>
          </a:p>
        </p:txBody>
      </p:sp>
    </p:spTree>
    <p:extLst>
      <p:ext uri="{BB962C8B-B14F-4D97-AF65-F5344CB8AC3E}">
        <p14:creationId xmlns:p14="http://schemas.microsoft.com/office/powerpoint/2010/main" val="238806875"/>
      </p:ext>
    </p:extLst>
  </p:cSld>
  <p:clrMapOvr>
    <a:masterClrMapping/>
  </p:clrMapOvr>
  <p:transition/>
  <p:timing/>
</p:sld>
</file>

<file path=ppt/slides/slide1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745672" y="653810"/>
            <a:ext cx="9878291" cy="5355312"/>
          </a:xfrm>
          <a:prstGeom prst="rect">
            <a:avLst/>
          </a:prstGeom>
        </p:spPr>
        <p:txBody>
          <a:bodyPr wrap="square">
            <a:spAutoFit/>
          </a:bodyPr>
          <a:lstStyle>
            <a:defPPr>
              <a:defRPr kern="1200" smtId="4294967295"/>
            </a:defPPr>
          </a:lstStyle>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Do not be condescending or overly contentious with the opposition or the mediator</a:t>
            </a:r>
          </a:p>
          <a:p>
            <a:endParaRPr lang="en-US" sz="3600">
              <a:solidFill>
                <a:prstClr val="white"/>
              </a:solidFill>
              <a:latin typeface="Century Gothic" panose="020b0502020202020204" pitchFamily="34" charset="0"/>
            </a:endParaRPr>
          </a:p>
          <a:p>
            <a:pPr marL="571500" indent="-571500">
              <a:buFont typeface="Wingdings" panose="05000000000000000000" pitchFamily="2" charset="2"/>
              <a:buChar char="ü"/>
            </a:pPr>
            <a:r>
              <a:rPr lang="en-US" sz="3600" b="1">
                <a:solidFill>
                  <a:prstClr val="white"/>
                </a:solidFill>
                <a:latin typeface="Century Gothic" panose="020b0502020202020204" pitchFamily="34" charset="0"/>
              </a:rPr>
              <a:t>			Keep emotions under control</a:t>
            </a:r>
          </a:p>
          <a:p>
            <a:pPr marL="571500" indent="-571500">
              <a:buFont typeface="Wingdings" panose="05000000000000000000" pitchFamily="2" charset="2"/>
              <a:buChar char="ü"/>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ü"/>
            </a:pPr>
            <a:r>
              <a:rPr lang="en-US" sz="3600" b="1">
                <a:solidFill>
                  <a:prstClr val="white"/>
                </a:solidFill>
                <a:latin typeface="Century Gothic" panose="020b0502020202020204" pitchFamily="34" charset="0"/>
              </a:rPr>
              <a:t>			Watch nonverbal cues</a:t>
            </a:r>
          </a:p>
          <a:p>
            <a:pPr marL="571500" indent="-571500">
              <a:buFont typeface="Wingdings" panose="05000000000000000000" pitchFamily="2" charset="2"/>
              <a:buChar char="ü"/>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ü"/>
            </a:pPr>
            <a:r>
              <a:rPr lang="en-US" sz="3600" b="1">
                <a:solidFill>
                  <a:prstClr val="white"/>
                </a:solidFill>
                <a:latin typeface="Century Gothic" panose="020b0502020202020204" pitchFamily="34" charset="0"/>
              </a:rPr>
              <a:t>			A little humor is a good thing</a:t>
            </a:r>
          </a:p>
          <a:p>
            <a:endParaRPr lang="en-US">
              <a:solidFill>
                <a:prstClr val="white"/>
              </a:solidFill>
            </a:endParaRPr>
          </a:p>
        </p:txBody>
      </p:sp>
    </p:spTree>
    <p:extLst>
      <p:ext uri="{BB962C8B-B14F-4D97-AF65-F5344CB8AC3E}">
        <p14:creationId xmlns:p14="http://schemas.microsoft.com/office/powerpoint/2010/main" val="185111027"/>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436914" y="1167210"/>
            <a:ext cx="9085943" cy="4247317"/>
          </a:xfrm>
          <a:prstGeom prst="rect">
            <a:avLst/>
          </a:prstGeom>
        </p:spPr>
        <p:txBody>
          <a:bodyPr wrap="square">
            <a:spAutoFit/>
          </a:bodyPr>
          <a:lstStyle>
            <a:defPPr>
              <a:defRPr kern="1200" smtId="4294967295"/>
            </a:defPPr>
          </a:lstStyle>
          <a:p>
            <a:pPr algn="ctr"/>
            <a:r>
              <a:rPr lang="en-US" sz="5400" b="1" i="1" smtClean="0">
                <a:latin typeface="Century Gothic" panose="020b0502020202020204" pitchFamily="34" charset="0"/>
              </a:rPr>
              <a:t>JUDGE ENGLAND</a:t>
            </a:r>
          </a:p>
          <a:p>
            <a:pPr algn="ctr"/>
            <a:endParaRPr lang="en-US" sz="5400" b="1" i="1" smtClean="0">
              <a:latin typeface="Century Gothic" panose="020b0502020202020204" pitchFamily="34" charset="0"/>
            </a:endParaRPr>
          </a:p>
          <a:p>
            <a:pPr algn="ctr"/>
            <a:r>
              <a:rPr lang="en-US" sz="5400" b="1" i="1" smtClean="0">
                <a:latin typeface="Century Gothic" panose="020b0502020202020204" pitchFamily="34" charset="0"/>
              </a:rPr>
              <a:t>STRATEGIC MEDIATION CONSIDERATIONS: </a:t>
            </a:r>
          </a:p>
          <a:p>
            <a:pPr algn="ctr"/>
            <a:r>
              <a:rPr lang="en-US" sz="5400" b="1" i="1" smtClean="0">
                <a:latin typeface="Century Gothic" panose="020b0502020202020204" pitchFamily="34" charset="0"/>
              </a:rPr>
              <a:t>PART ONE</a:t>
            </a:r>
            <a:endParaRPr lang="en-US" sz="5400">
              <a:latin typeface="Century Gothic" panose="020b0502020202020204" pitchFamily="34" charset="0"/>
            </a:endParaRPr>
          </a:p>
        </p:txBody>
      </p:sp>
    </p:spTree>
    <p:extLst>
      <p:ext uri="{BB962C8B-B14F-4D97-AF65-F5344CB8AC3E}">
        <p14:creationId xmlns:p14="http://schemas.microsoft.com/office/powerpoint/2010/main" val="1365396815"/>
      </p:ext>
    </p:extLst>
  </p:cSld>
  <p:clrMapOvr>
    <a:masterClrMapping/>
  </p:clrMapOvr>
  <p:transition/>
  <p:timing/>
</p:sld>
</file>

<file path=ppt/slides/slide2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651163" y="307539"/>
            <a:ext cx="11222182" cy="6309420"/>
          </a:xfrm>
          <a:prstGeom prst="rect">
            <a:avLst/>
          </a:prstGeom>
        </p:spPr>
        <p:txBody>
          <a:bodyPr wrap="square">
            <a:spAutoFit/>
          </a:bodyPr>
          <a:lstStyle>
            <a:defPPr>
              <a:defRPr kern="1200" smtId="4294967295"/>
            </a:defPPr>
          </a:lstStyle>
          <a:p>
            <a:r>
              <a:rPr lang="en-US" sz="4400" b="1">
                <a:solidFill>
                  <a:prstClr val="white"/>
                </a:solidFill>
              </a:rPr>
              <a:t>K.  Document the settlement</a:t>
            </a:r>
          </a:p>
          <a:p>
            <a:endParaRPr lang="en-US" sz="3600" b="1">
              <a:solidFill>
                <a:prstClr val="white"/>
              </a:solidFill>
            </a:endParaRPr>
          </a:p>
          <a:p>
            <a:pPr marL="285750" indent="-285750">
              <a:buFont typeface="Wingdings" panose="05000000000000000000" pitchFamily="2" charset="2"/>
              <a:buChar char="§"/>
            </a:pPr>
            <a:r>
              <a:rPr lang="en-US" sz="3600" b="1">
                <a:solidFill>
                  <a:prstClr val="white"/>
                </a:solidFill>
              </a:rPr>
              <a:t>On paper, via court reporter, or on the record</a:t>
            </a:r>
          </a:p>
          <a:p>
            <a:pPr marL="285750" indent="-285750">
              <a:buFont typeface="Wingdings" panose="05000000000000000000" pitchFamily="2" charset="2"/>
              <a:buChar char="§"/>
            </a:pPr>
            <a:endParaRPr lang="en-US" sz="3600" b="1">
              <a:solidFill>
                <a:prstClr val="white"/>
              </a:solidFill>
            </a:endParaRPr>
          </a:p>
          <a:p>
            <a:pPr marL="285750" indent="-285750">
              <a:buFont typeface="Wingdings" panose="05000000000000000000" pitchFamily="2" charset="2"/>
              <a:buChar char="§"/>
            </a:pPr>
            <a:r>
              <a:rPr lang="en-US" sz="3600" b="1">
                <a:solidFill>
                  <a:prstClr val="white"/>
                </a:solidFill>
              </a:rPr>
              <a:t>No matter how ready you are to leave, get this done</a:t>
            </a:r>
          </a:p>
          <a:p>
            <a:endParaRPr lang="en-US" sz="3600" b="1">
              <a:solidFill>
                <a:prstClr val="white"/>
              </a:solidFill>
            </a:endParaRPr>
          </a:p>
          <a:p>
            <a:pPr marL="285750" indent="-285750">
              <a:buFont typeface="Wingdings" panose="05000000000000000000" pitchFamily="2" charset="2"/>
              <a:buChar char="§"/>
            </a:pPr>
            <a:r>
              <a:rPr lang="en-US" sz="3600" b="1">
                <a:solidFill>
                  <a:prstClr val="white"/>
                </a:solidFill>
              </a:rPr>
              <a:t>The devil is in the detail</a:t>
            </a:r>
          </a:p>
          <a:p>
            <a:pPr marL="285750" indent="-285750">
              <a:buFont typeface="Wingdings" panose="05000000000000000000" pitchFamily="2" charset="2"/>
              <a:buChar char="§"/>
            </a:pPr>
            <a:endParaRPr lang="en-US" sz="3600" b="1">
              <a:solidFill>
                <a:prstClr val="white"/>
              </a:solidFill>
            </a:endParaRPr>
          </a:p>
          <a:p>
            <a:pPr marL="285750" indent="-285750">
              <a:buFont typeface="Wingdings" panose="05000000000000000000" pitchFamily="2" charset="2"/>
              <a:buChar char="§"/>
            </a:pPr>
            <a:r>
              <a:rPr lang="en-US" sz="3600" b="1">
                <a:solidFill>
                  <a:prstClr val="white"/>
                </a:solidFill>
              </a:rPr>
              <a:t>Include all material terms and details to ensure it is enforceable</a:t>
            </a:r>
          </a:p>
        </p:txBody>
      </p:sp>
    </p:spTree>
    <p:extLst>
      <p:ext uri="{BB962C8B-B14F-4D97-AF65-F5344CB8AC3E}">
        <p14:creationId xmlns:p14="http://schemas.microsoft.com/office/powerpoint/2010/main" val="2942705846"/>
      </p:ext>
    </p:extLst>
  </p:cSld>
  <p:clrMapOvr>
    <a:masterClrMapping/>
  </p:clrMapOvr>
  <p:transition/>
  <p:timing/>
</p:sld>
</file>

<file path=ppt/slides/slide2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498763" y="265975"/>
            <a:ext cx="11028218" cy="6709529"/>
          </a:xfrm>
          <a:prstGeom prst="rect">
            <a:avLst/>
          </a:prstGeom>
        </p:spPr>
        <p:txBody>
          <a:bodyPr wrap="square">
            <a:spAutoFit/>
          </a:bodyPr>
          <a:lstStyle>
            <a:defPPr>
              <a:defRPr kern="1200" smtId="4294967295"/>
            </a:defPPr>
          </a:lstStyle>
          <a:p>
            <a:pPr algn="ctr"/>
            <a:r>
              <a:rPr lang="en-US" sz="4400" b="1">
                <a:solidFill>
                  <a:prstClr val="white"/>
                </a:solidFill>
                <a:latin typeface="Century Gothic" panose="020b0502020202020204" pitchFamily="34" charset="0"/>
              </a:rPr>
              <a:t>L.  Advantages of Judge-led mediation [</a:t>
            </a:r>
            <a:r>
              <a:rPr lang="en-US" sz="4400" b="1" i="1">
                <a:solidFill>
                  <a:prstClr val="white"/>
                </a:solidFill>
                <a:latin typeface="Century Gothic" panose="020b0502020202020204" pitchFamily="34" charset="0"/>
              </a:rPr>
              <a:t>Effect of The Black Robe</a:t>
            </a:r>
            <a:r>
              <a:rPr lang="en-US" sz="4400" b="1">
                <a:solidFill>
                  <a:prstClr val="white"/>
                </a:solidFill>
                <a:latin typeface="Century Gothic" panose="020b0502020202020204" pitchFamily="34" charset="0"/>
              </a:rPr>
              <a:t>]</a:t>
            </a:r>
          </a:p>
          <a:p>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Helps with difficult client</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Familiarity with Judge assigned case [How Judge may rule in a bench trial or on dispositive motions]	</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Familiarity with verdicts reached in similar cases </a:t>
            </a:r>
          </a:p>
          <a:p>
            <a:r>
              <a:rPr lang="en-US">
                <a:solidFill>
                  <a:prstClr val="white"/>
                </a:solidFill>
              </a:rPr>
              <a:t> 			</a:t>
            </a:r>
          </a:p>
        </p:txBody>
      </p:sp>
    </p:spTree>
    <p:extLst>
      <p:ext uri="{BB962C8B-B14F-4D97-AF65-F5344CB8AC3E}">
        <p14:creationId xmlns:p14="http://schemas.microsoft.com/office/powerpoint/2010/main" val="3247743031"/>
      </p:ext>
    </p:extLst>
  </p:cSld>
  <p:clrMapOvr>
    <a:masterClrMapping/>
  </p:clrMapOvr>
  <p:transition/>
  <p:timing/>
</p:sld>
</file>

<file path=ppt/slides/slide2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484909" y="1457281"/>
            <a:ext cx="11263746" cy="4154984"/>
          </a:xfrm>
          <a:prstGeom prst="rect">
            <a:avLst/>
          </a:prstGeom>
        </p:spPr>
        <p:txBody>
          <a:bodyPr wrap="square">
            <a:spAutoFit/>
          </a:bodyPr>
          <a:lstStyle>
            <a:defPPr>
              <a:defRPr kern="1200" smtId="4294967295"/>
            </a:defPPr>
          </a:lstStyle>
          <a:p>
            <a:pPr algn="ctr"/>
            <a:r>
              <a:rPr lang="en-US" sz="5400" b="1" i="1" smtClean="0"/>
              <a:t>KEN SIMON  </a:t>
            </a:r>
          </a:p>
          <a:p>
            <a:pPr algn="ctr"/>
            <a:endParaRPr lang="en-US" sz="4800" b="1" i="1"/>
          </a:p>
          <a:p>
            <a:pPr algn="ctr"/>
            <a:r>
              <a:rPr lang="en-US" sz="5400" b="1" i="1" smtClean="0"/>
              <a:t>STRATEGIC MEDIATION CONSIDERATIONS:</a:t>
            </a:r>
          </a:p>
          <a:p>
            <a:pPr algn="ctr"/>
            <a:r>
              <a:rPr lang="en-US" sz="5400" b="1" i="1" smtClean="0"/>
              <a:t>PART TWO</a:t>
            </a:r>
            <a:endParaRPr lang="en-US" sz="5400" b="1" i="1"/>
          </a:p>
        </p:txBody>
      </p:sp>
    </p:spTree>
    <p:extLst>
      <p:ext uri="{BB962C8B-B14F-4D97-AF65-F5344CB8AC3E}">
        <p14:creationId xmlns:p14="http://schemas.microsoft.com/office/powerpoint/2010/main" val="1689801128"/>
      </p:ext>
    </p:extLst>
  </p:cSld>
  <p:clrMapOvr>
    <a:masterClrMapping/>
  </p:clrMapOvr>
  <p:transition/>
  <p:timing/>
</p:sld>
</file>

<file path=ppt/slides/slide2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4" name="Rectangle 3"/>
          <p:cNvSpPr/>
          <p:nvPr/>
        </p:nvSpPr>
        <p:spPr>
          <a:xfrm>
            <a:off x="595745" y="2715490"/>
            <a:ext cx="11346873" cy="1938992"/>
          </a:xfrm>
          <a:prstGeom prst="rect">
            <a:avLst/>
          </a:prstGeom>
        </p:spPr>
        <p:txBody>
          <a:bodyPr wrap="square">
            <a:spAutoFit/>
          </a:bodyPr>
          <a:lstStyle>
            <a:defPPr>
              <a:defRPr kern="1200" smtId="4294967295"/>
            </a:defPPr>
          </a:lstStyle>
          <a:p>
            <a:r>
              <a:rPr lang="en-US" sz="4400" b="1"/>
              <a:t>1.	Gather all necessary documentation and supply it to opposing </a:t>
            </a:r>
            <a:r>
              <a:rPr lang="en-US" sz="4400" b="1" smtClean="0"/>
              <a:t>counsel </a:t>
            </a:r>
            <a:endParaRPr lang="en-US" sz="4400" b="1"/>
          </a:p>
          <a:p>
            <a:endParaRPr lang="en-US" sz="3200" smtClean="0"/>
          </a:p>
        </p:txBody>
      </p:sp>
    </p:spTree>
    <p:extLst>
      <p:ext uri="{BB962C8B-B14F-4D97-AF65-F5344CB8AC3E}">
        <p14:creationId xmlns:p14="http://schemas.microsoft.com/office/powerpoint/2010/main" val="4088960158"/>
      </p:ext>
    </p:extLst>
  </p:cSld>
  <p:clrMapOvr>
    <a:masterClrMapping/>
  </p:clrMapOvr>
  <p:transition/>
  <p:timing/>
</p:sld>
</file>

<file path=ppt/slides/slide2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609600" y="2039035"/>
            <a:ext cx="10861964" cy="1938992"/>
          </a:xfrm>
          <a:prstGeom prst="rect">
            <a:avLst/>
          </a:prstGeom>
        </p:spPr>
        <p:txBody>
          <a:bodyPr wrap="square">
            <a:spAutoFit/>
          </a:bodyPr>
          <a:lstStyle>
            <a:defPPr>
              <a:defRPr kern="1200" smtId="4294967295"/>
            </a:defPPr>
          </a:lstStyle>
          <a:p>
            <a:r>
              <a:rPr lang="en-US" sz="4000" b="1"/>
              <a:t>2.	Recognize that off-the-record, pre-mediation settlement discussions can lead to mass </a:t>
            </a:r>
            <a:r>
              <a:rPr lang="en-US" sz="4000" b="1" smtClean="0"/>
              <a:t>confusion</a:t>
            </a:r>
            <a:endParaRPr lang="en-US" sz="4000" b="1"/>
          </a:p>
        </p:txBody>
      </p:sp>
    </p:spTree>
    <p:extLst>
      <p:ext uri="{BB962C8B-B14F-4D97-AF65-F5344CB8AC3E}">
        <p14:creationId xmlns:p14="http://schemas.microsoft.com/office/powerpoint/2010/main" val="2675719531"/>
      </p:ext>
    </p:extLst>
  </p:cSld>
  <p:clrMapOvr>
    <a:masterClrMapping/>
  </p:clrMapOvr>
  <p:transition/>
  <p:timing/>
</p:sld>
</file>

<file path=ppt/slides/slide2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22218" y="2092036"/>
            <a:ext cx="10723418" cy="1446550"/>
          </a:xfrm>
          <a:prstGeom prst="rect">
            <a:avLst/>
          </a:prstGeom>
        </p:spPr>
        <p:txBody>
          <a:bodyPr wrap="square">
            <a:spAutoFit/>
          </a:bodyPr>
          <a:lstStyle>
            <a:defPPr>
              <a:defRPr kern="1200" smtId="4294967295"/>
            </a:defPPr>
          </a:lstStyle>
          <a:p>
            <a:r>
              <a:rPr lang="en-US" sz="4400" b="1"/>
              <a:t>3.	Avoid confusing communications in pre-mediation </a:t>
            </a:r>
            <a:r>
              <a:rPr lang="en-US" sz="4400" b="1" smtClean="0"/>
              <a:t>negotiations</a:t>
            </a:r>
            <a:endParaRPr lang="en-US" sz="4400" b="1"/>
          </a:p>
        </p:txBody>
      </p:sp>
    </p:spTree>
    <p:extLst>
      <p:ext uri="{BB962C8B-B14F-4D97-AF65-F5344CB8AC3E}">
        <p14:creationId xmlns:p14="http://schemas.microsoft.com/office/powerpoint/2010/main" val="3461246786"/>
      </p:ext>
    </p:extLst>
  </p:cSld>
  <p:clrMapOvr>
    <a:masterClrMapping/>
  </p:clrMapOvr>
  <p:transition/>
  <p:timing/>
</p:sld>
</file>

<file path=ppt/slides/slide2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260762" y="1565564"/>
            <a:ext cx="10571019" cy="2123658"/>
          </a:xfrm>
          <a:prstGeom prst="rect">
            <a:avLst/>
          </a:prstGeom>
        </p:spPr>
        <p:txBody>
          <a:bodyPr wrap="square">
            <a:spAutoFit/>
          </a:bodyPr>
          <a:lstStyle>
            <a:defPPr>
              <a:defRPr kern="1200" smtId="4294967295"/>
            </a:defPPr>
          </a:lstStyle>
          <a:p>
            <a:r>
              <a:rPr lang="en-US" sz="4400" b="1"/>
              <a:t>4.	Ensure that the case is in a posture for settlement negotiations to be pursued </a:t>
            </a:r>
            <a:r>
              <a:rPr lang="en-US" sz="4400" b="1" smtClean="0"/>
              <a:t>meaningfully</a:t>
            </a:r>
            <a:endParaRPr lang="en-US" sz="4400" b="1"/>
          </a:p>
        </p:txBody>
      </p:sp>
    </p:spTree>
    <p:extLst>
      <p:ext uri="{BB962C8B-B14F-4D97-AF65-F5344CB8AC3E}">
        <p14:creationId xmlns:p14="http://schemas.microsoft.com/office/powerpoint/2010/main" val="79874982"/>
      </p:ext>
    </p:extLst>
  </p:cSld>
  <p:clrMapOvr>
    <a:masterClrMapping/>
  </p:clrMapOvr>
  <p:transition/>
  <p:timing/>
</p:sld>
</file>

<file path=ppt/slides/slide2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304800" y="2844801"/>
            <a:ext cx="15909744" cy="707886"/>
          </a:xfrm>
          <a:prstGeom prst="rect">
            <a:avLst/>
          </a:prstGeom>
        </p:spPr>
        <p:txBody>
          <a:bodyPr wrap="square">
            <a:spAutoFit/>
          </a:bodyPr>
          <a:lstStyle>
            <a:defPPr>
              <a:defRPr kern="1200" smtId="4294967295"/>
            </a:defPPr>
          </a:lstStyle>
          <a:p>
            <a:r>
              <a:rPr lang="en-US" sz="4000" b="1"/>
              <a:t>5.	Counsel the client on the mediation </a:t>
            </a:r>
            <a:r>
              <a:rPr lang="en-US" sz="4000" b="1" smtClean="0"/>
              <a:t>process</a:t>
            </a:r>
            <a:endParaRPr lang="en-US"/>
          </a:p>
        </p:txBody>
      </p:sp>
    </p:spTree>
    <p:extLst>
      <p:ext uri="{BB962C8B-B14F-4D97-AF65-F5344CB8AC3E}">
        <p14:creationId xmlns:p14="http://schemas.microsoft.com/office/powerpoint/2010/main" val="2655652285"/>
      </p:ext>
    </p:extLst>
  </p:cSld>
  <p:clrMapOvr>
    <a:masterClrMapping/>
  </p:clrMapOvr>
  <p:transition/>
  <p:timing/>
</p:sld>
</file>

<file path=ppt/slides/slide2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36073" y="2369128"/>
            <a:ext cx="11055927" cy="1446550"/>
          </a:xfrm>
          <a:prstGeom prst="rect">
            <a:avLst/>
          </a:prstGeom>
        </p:spPr>
        <p:txBody>
          <a:bodyPr wrap="square">
            <a:spAutoFit/>
          </a:bodyPr>
          <a:lstStyle>
            <a:defPPr>
              <a:defRPr kern="1200" smtId="4294967295"/>
            </a:defPPr>
          </a:lstStyle>
          <a:p>
            <a:r>
              <a:rPr lang="en-US" sz="4400" b="1"/>
              <a:t>6.	Manage client expectations by making sure the client understands:</a:t>
            </a:r>
          </a:p>
        </p:txBody>
      </p:sp>
    </p:spTree>
    <p:extLst>
      <p:ext uri="{BB962C8B-B14F-4D97-AF65-F5344CB8AC3E}">
        <p14:creationId xmlns:p14="http://schemas.microsoft.com/office/powerpoint/2010/main" val="1219794664"/>
      </p:ext>
    </p:extLst>
  </p:cSld>
  <p:clrMapOvr>
    <a:masterClrMapping/>
  </p:clrMapOvr>
  <p:transition/>
  <p:timing/>
</p:sld>
</file>

<file path=ppt/slides/slide2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99982" y="669488"/>
            <a:ext cx="10113818" cy="4524315"/>
          </a:xfrm>
          <a:prstGeom prst="rect">
            <a:avLst/>
          </a:prstGeom>
        </p:spPr>
        <p:txBody>
          <a:bodyPr wrap="square">
            <a:spAutoFit/>
          </a:bodyPr>
          <a:lstStyle>
            <a:defPPr>
              <a:defRPr kern="1200" smtId="4294967295"/>
            </a:defPPr>
          </a:lstStyle>
          <a:p>
            <a:r>
              <a:rPr lang="en-US" sz="3600" b="1"/>
              <a:t>•	The strengths and weaknesses of the </a:t>
            </a:r>
            <a:r>
              <a:rPr lang="en-US" sz="3600" b="1" smtClean="0"/>
              <a:t>case</a:t>
            </a:r>
          </a:p>
          <a:p>
            <a:endParaRPr lang="en-US" sz="3600" b="1"/>
          </a:p>
          <a:p>
            <a:r>
              <a:rPr lang="en-US" sz="3600" b="1"/>
              <a:t>•	The current litigation </a:t>
            </a:r>
            <a:r>
              <a:rPr lang="en-US" sz="3600" b="1" smtClean="0"/>
              <a:t>environment</a:t>
            </a:r>
          </a:p>
          <a:p>
            <a:endParaRPr lang="en-US" sz="3600" b="1"/>
          </a:p>
          <a:p>
            <a:r>
              <a:rPr lang="en-US" sz="3600" b="1"/>
              <a:t>•	The litigation </a:t>
            </a:r>
            <a:r>
              <a:rPr lang="en-US" sz="3600" b="1" smtClean="0"/>
              <a:t>forum</a:t>
            </a:r>
          </a:p>
          <a:p>
            <a:endParaRPr lang="en-US" sz="3600" b="1"/>
          </a:p>
          <a:p>
            <a:r>
              <a:rPr lang="en-US" sz="3600" b="1"/>
              <a:t>•	The economic costs of litigating to a </a:t>
            </a:r>
            <a:r>
              <a:rPr lang="en-US" sz="3600" b="1" smtClean="0"/>
              <a:t>	conclusion</a:t>
            </a:r>
            <a:endParaRPr lang="en-US" sz="3600" b="1"/>
          </a:p>
        </p:txBody>
      </p:sp>
    </p:spTree>
    <p:extLst>
      <p:ext uri="{BB962C8B-B14F-4D97-AF65-F5344CB8AC3E}">
        <p14:creationId xmlns:p14="http://schemas.microsoft.com/office/powerpoint/2010/main" val="1267924730"/>
      </p:ext>
    </p:extLst>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3" name="Rectangle 2"/>
          <p:cNvSpPr/>
          <p:nvPr/>
        </p:nvSpPr>
        <p:spPr>
          <a:xfrm>
            <a:off x="304800" y="0"/>
            <a:ext cx="11887200" cy="7041095"/>
          </a:xfrm>
          <a:prstGeom prst="rect">
            <a:avLst/>
          </a:prstGeom>
        </p:spPr>
        <p:txBody>
          <a:bodyPr wrap="square">
            <a:spAutoFit/>
          </a:bodyPr>
          <a:lstStyle>
            <a:defPPr>
              <a:defRPr kern="1200" smtId="4294967295"/>
            </a:defPPr>
          </a:lstStyle>
          <a:p>
            <a:pPr marL="457200" marR="0" indent="-457200" algn="ctr">
              <a:lnSpc>
                <a:spcPct val="107000"/>
              </a:lnSpc>
              <a:spcBef>
                <a:spcPct val="0"/>
              </a:spcBef>
              <a:spcAft>
                <a:spcPct val="0"/>
              </a:spcAft>
              <a:tabLst>
                <a:tab pos="457200"/>
              </a:tabLst>
            </a:pPr>
            <a:r>
              <a:rPr lang="en-US" sz="4400" b="1">
                <a:ea typeface="Calibri" panose="020f0502020204030204" pitchFamily="34" charset="0"/>
                <a:cs typeface="Times New Roman" panose="02020603050405020304" pitchFamily="18" charset="0"/>
              </a:rPr>
              <a:t>I. 	ADR: The Rules</a:t>
            </a:r>
          </a:p>
          <a:p>
            <a:pPr>
              <a:lnSpc>
                <a:spcPct val="107000"/>
              </a:lnSpc>
            </a:pPr>
            <a:r>
              <a:rPr lang="en-US">
                <a:ea typeface="Calibri" panose="020f0502020204030204" pitchFamily="34" charset="0"/>
                <a:cs typeface="Times New Roman" panose="02020603050405020304" pitchFamily="18" charset="0"/>
              </a:rPr>
              <a:t> </a:t>
            </a:r>
          </a:p>
          <a:p>
            <a:pPr>
              <a:lnSpc>
                <a:spcPct val="107000"/>
              </a:lnSpc>
            </a:pPr>
            <a:r>
              <a:rPr lang="en-US" sz="3600">
                <a:ea typeface="Calibri" panose="020f0502020204030204" pitchFamily="34" charset="0"/>
                <a:cs typeface="Times New Roman" panose="02020603050405020304" pitchFamily="18" charset="0"/>
              </a:rPr>
              <a:t>	</a:t>
            </a:r>
            <a:r>
              <a:rPr lang="en-US" sz="3600" b="1" i="1">
                <a:ea typeface="Calibri" panose="020f0502020204030204" pitchFamily="34" charset="0"/>
                <a:cs typeface="Times New Roman" panose="02020603050405020304" pitchFamily="18" charset="0"/>
              </a:rPr>
              <a:t>Abele v. Hernando County</a:t>
            </a:r>
            <a:r>
              <a:rPr lang="en-US" sz="3600" b="1">
                <a:ea typeface="Calibri" panose="020f0502020204030204" pitchFamily="34" charset="0"/>
                <a:cs typeface="Times New Roman" panose="02020603050405020304" pitchFamily="18" charset="0"/>
              </a:rPr>
              <a:t>, 161 F. App’x 809 (11th Cir. Dec. 23, 2005)</a:t>
            </a:r>
          </a:p>
          <a:p>
            <a:pPr>
              <a:lnSpc>
                <a:spcPct val="107000"/>
              </a:lnSpc>
            </a:pPr>
            <a:r>
              <a:rPr lang="en-US" sz="3600" b="1">
                <a:ea typeface="Calibri" panose="020f0502020204030204" pitchFamily="34" charset="0"/>
                <a:cs typeface="Times New Roman" panose="02020603050405020304" pitchFamily="18" charset="0"/>
              </a:rPr>
              <a:t> 		“A federal district court may take appropriate </a:t>
            </a:r>
            <a:r>
              <a:rPr lang="en-US" sz="3600" b="1" smtClean="0">
                <a:ea typeface="Calibri" panose="020f0502020204030204" pitchFamily="34" charset="0"/>
                <a:cs typeface="Times New Roman" panose="02020603050405020304" pitchFamily="18" charset="0"/>
              </a:rPr>
              <a:t>			action with respect </a:t>
            </a:r>
            <a:r>
              <a:rPr lang="en-US" sz="3600" b="1">
                <a:ea typeface="Calibri" panose="020f0502020204030204" pitchFamily="34" charset="0"/>
                <a:cs typeface="Times New Roman" panose="02020603050405020304" pitchFamily="18" charset="0"/>
              </a:rPr>
              <a:t>to settlement and the use of </a:t>
            </a:r>
            <a:r>
              <a:rPr lang="en-US" sz="3600" b="1" smtClean="0">
                <a:ea typeface="Calibri" panose="020f0502020204030204" pitchFamily="34" charset="0"/>
                <a:cs typeface="Times New Roman" panose="02020603050405020304" pitchFamily="18" charset="0"/>
              </a:rPr>
              <a:t>		special 	procedures to assist </a:t>
            </a:r>
            <a:r>
              <a:rPr lang="en-US" sz="3600" b="1">
                <a:ea typeface="Calibri" panose="020f0502020204030204" pitchFamily="34" charset="0"/>
                <a:cs typeface="Times New Roman" panose="02020603050405020304" pitchFamily="18" charset="0"/>
              </a:rPr>
              <a:t>in resolving a </a:t>
            </a:r>
            <a:r>
              <a:rPr lang="en-US" sz="3600" b="1" smtClean="0">
                <a:ea typeface="Calibri" panose="020f0502020204030204" pitchFamily="34" charset="0"/>
                <a:cs typeface="Times New Roman" panose="02020603050405020304" pitchFamily="18" charset="0"/>
              </a:rPr>
              <a:t>					dispute </a:t>
            </a:r>
            <a:r>
              <a:rPr lang="en-US" sz="3600" b="1">
                <a:ea typeface="Calibri" panose="020f0502020204030204" pitchFamily="34" charset="0"/>
                <a:cs typeface="Times New Roman" panose="02020603050405020304" pitchFamily="18" charset="0"/>
              </a:rPr>
              <a:t>when </a:t>
            </a:r>
            <a:r>
              <a:rPr lang="en-US" sz="3600" b="1" smtClean="0">
                <a:ea typeface="Calibri" panose="020f0502020204030204" pitchFamily="34" charset="0"/>
                <a:cs typeface="Times New Roman" panose="02020603050405020304" pitchFamily="18" charset="0"/>
              </a:rPr>
              <a:t>authorized </a:t>
            </a:r>
            <a:r>
              <a:rPr lang="en-US" sz="3600" b="1">
                <a:ea typeface="Calibri" panose="020f0502020204030204" pitchFamily="34" charset="0"/>
                <a:cs typeface="Times New Roman" panose="02020603050405020304" pitchFamily="18" charset="0"/>
              </a:rPr>
              <a:t>by statute or </a:t>
            </a:r>
            <a:r>
              <a:rPr lang="en-US" sz="3600" b="1" smtClean="0">
                <a:ea typeface="Calibri" panose="020f0502020204030204" pitchFamily="34" charset="0"/>
                <a:cs typeface="Times New Roman" panose="02020603050405020304" pitchFamily="18" charset="0"/>
              </a:rPr>
              <a:t>local </a:t>
            </a:r>
            <a:r>
              <a:rPr lang="en-US" sz="3600" b="1">
                <a:ea typeface="Calibri" panose="020f0502020204030204" pitchFamily="34" charset="0"/>
                <a:cs typeface="Times New Roman" panose="02020603050405020304" pitchFamily="18" charset="0"/>
              </a:rPr>
              <a:t>rule. </a:t>
            </a:r>
            <a:r>
              <a:rPr lang="en-US" sz="3600" b="1" smtClean="0">
                <a:ea typeface="Calibri" panose="020f0502020204030204" pitchFamily="34" charset="0"/>
                <a:cs typeface="Times New Roman" panose="02020603050405020304" pitchFamily="18" charset="0"/>
              </a:rPr>
              <a:t>		</a:t>
            </a:r>
            <a:r>
              <a:rPr lang="en-US" sz="3600" b="1" cap="small" smtClean="0">
                <a:ea typeface="Calibri" panose="020f0502020204030204" pitchFamily="34" charset="0"/>
                <a:cs typeface="Times New Roman" panose="02020603050405020304" pitchFamily="18" charset="0"/>
              </a:rPr>
              <a:t>Fed</a:t>
            </a:r>
            <a:r>
              <a:rPr lang="en-US" sz="3600" b="1" cap="small">
                <a:ea typeface="Calibri" panose="020f0502020204030204" pitchFamily="34" charset="0"/>
                <a:cs typeface="Times New Roman" panose="02020603050405020304" pitchFamily="18" charset="0"/>
              </a:rPr>
              <a:t>. R. Civ. P</a:t>
            </a:r>
            <a:r>
              <a:rPr lang="en-US" sz="3600" b="1">
                <a:ea typeface="Calibri" panose="020f0502020204030204" pitchFamily="34" charset="0"/>
                <a:cs typeface="Times New Roman" panose="02020603050405020304" pitchFamily="18" charset="0"/>
              </a:rPr>
              <a:t>. </a:t>
            </a:r>
            <a:r>
              <a:rPr lang="en-US" sz="3600" b="1" smtClean="0">
                <a:ea typeface="Calibri" panose="020f0502020204030204" pitchFamily="34" charset="0"/>
                <a:cs typeface="Times New Roman" panose="02020603050405020304" pitchFamily="18" charset="0"/>
              </a:rPr>
              <a:t>16(c</a:t>
            </a:r>
            <a:r>
              <a:rPr lang="en-US" sz="3600" b="1">
                <a:ea typeface="Calibri" panose="020f0502020204030204" pitchFamily="34" charset="0"/>
                <a:cs typeface="Times New Roman" panose="02020603050405020304" pitchFamily="18" charset="0"/>
              </a:rPr>
              <a:t>)(9). . . . </a:t>
            </a:r>
            <a:r>
              <a:rPr lang="en-US" sz="3600" b="1" smtClean="0">
                <a:ea typeface="Calibri" panose="020f0502020204030204" pitchFamily="34" charset="0"/>
                <a:cs typeface="Times New Roman" panose="02020603050405020304" pitchFamily="18" charset="0"/>
              </a:rPr>
              <a:t>Because </a:t>
            </a:r>
            <a:r>
              <a:rPr lang="en-US" sz="3600" b="1">
                <a:ea typeface="Calibri" panose="020f0502020204030204" pitchFamily="34" charset="0"/>
                <a:cs typeface="Times New Roman" panose="02020603050405020304" pitchFamily="18" charset="0"/>
              </a:rPr>
              <a:t>the district </a:t>
            </a:r>
            <a:r>
              <a:rPr lang="en-US" sz="3600" b="1" smtClean="0">
                <a:ea typeface="Calibri" panose="020f0502020204030204" pitchFamily="34" charset="0"/>
                <a:cs typeface="Times New Roman" panose="02020603050405020304" pitchFamily="18" charset="0"/>
              </a:rPr>
              <a:t>			court </a:t>
            </a:r>
            <a:r>
              <a:rPr lang="en-US" sz="3600" b="1">
                <a:ea typeface="Calibri" panose="020f0502020204030204" pitchFamily="34" charset="0"/>
                <a:cs typeface="Times New Roman" panose="02020603050405020304" pitchFamily="18" charset="0"/>
              </a:rPr>
              <a:t>was authorized </a:t>
            </a:r>
            <a:r>
              <a:rPr lang="en-US" sz="3600" b="1" smtClean="0">
                <a:ea typeface="Calibri" panose="020f0502020204030204" pitchFamily="34" charset="0"/>
                <a:cs typeface="Times New Roman" panose="02020603050405020304" pitchFamily="18" charset="0"/>
              </a:rPr>
              <a:t>by </a:t>
            </a:r>
            <a:r>
              <a:rPr lang="en-US" sz="3600" b="1">
                <a:ea typeface="Calibri" panose="020f0502020204030204" pitchFamily="34" charset="0"/>
                <a:cs typeface="Times New Roman" panose="02020603050405020304" pitchFamily="18" charset="0"/>
              </a:rPr>
              <a:t>local rule to refer this </a:t>
            </a:r>
            <a:r>
              <a:rPr lang="en-US" sz="3600" b="1" smtClean="0">
                <a:ea typeface="Calibri" panose="020f0502020204030204" pitchFamily="34" charset="0"/>
                <a:cs typeface="Times New Roman" panose="02020603050405020304" pitchFamily="18" charset="0"/>
              </a:rPr>
              <a:t>			civil </a:t>
            </a:r>
            <a:r>
              <a:rPr lang="en-US" sz="3600" b="1">
                <a:ea typeface="Calibri" panose="020f0502020204030204" pitchFamily="34" charset="0"/>
                <a:cs typeface="Times New Roman" panose="02020603050405020304" pitchFamily="18" charset="0"/>
              </a:rPr>
              <a:t>action to </a:t>
            </a:r>
            <a:r>
              <a:rPr lang="en-US" sz="3600" b="1" smtClean="0">
                <a:ea typeface="Calibri" panose="020f0502020204030204" pitchFamily="34" charset="0"/>
                <a:cs typeface="Times New Roman" panose="02020603050405020304" pitchFamily="18" charset="0"/>
              </a:rPr>
              <a:t>mediation</a:t>
            </a:r>
            <a:r>
              <a:rPr lang="en-US" sz="3600" b="1">
                <a:ea typeface="Calibri" panose="020f0502020204030204" pitchFamily="34" charset="0"/>
                <a:cs typeface="Times New Roman" panose="02020603050405020304" pitchFamily="18" charset="0"/>
              </a:rPr>
              <a:t>, the </a:t>
            </a:r>
            <a:r>
              <a:rPr lang="en-US" sz="3600" b="1" smtClean="0">
                <a:ea typeface="Calibri" panose="020f0502020204030204" pitchFamily="34" charset="0"/>
                <a:cs typeface="Times New Roman" panose="02020603050405020304" pitchFamily="18" charset="0"/>
              </a:rPr>
              <a:t>court </a:t>
            </a:r>
            <a:r>
              <a:rPr lang="en-US" sz="3600" b="1">
                <a:ea typeface="Calibri" panose="020f0502020204030204" pitchFamily="34" charset="0"/>
                <a:cs typeface="Times New Roman" panose="02020603050405020304" pitchFamily="18" charset="0"/>
              </a:rPr>
              <a:t>did not abuse </a:t>
            </a:r>
            <a:r>
              <a:rPr lang="en-US" sz="3600" b="1" smtClean="0">
                <a:ea typeface="Calibri" panose="020f0502020204030204" pitchFamily="34" charset="0"/>
                <a:cs typeface="Times New Roman" panose="02020603050405020304" pitchFamily="18" charset="0"/>
              </a:rPr>
              <a:t>		its </a:t>
            </a:r>
            <a:r>
              <a:rPr lang="en-US" sz="3600" b="1">
                <a:ea typeface="Calibri" panose="020f0502020204030204" pitchFamily="34" charset="0"/>
                <a:cs typeface="Times New Roman" panose="02020603050405020304" pitchFamily="18" charset="0"/>
              </a:rPr>
              <a:t>discretion in compelling </a:t>
            </a:r>
            <a:r>
              <a:rPr lang="en-US" sz="3600" b="1" smtClean="0">
                <a:ea typeface="Calibri" panose="020f0502020204030204" pitchFamily="34" charset="0"/>
                <a:cs typeface="Times New Roman" panose="02020603050405020304" pitchFamily="18" charset="0"/>
              </a:rPr>
              <a:t>mediation</a:t>
            </a:r>
            <a:r>
              <a:rPr lang="en-US" sz="3600" b="1">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058889023"/>
      </p:ext>
    </p:extLst>
  </p:cSld>
  <p:clrMapOvr>
    <a:masterClrMapping/>
  </p:clrMapOvr>
  <p:transition/>
  <p:timing/>
</p:sld>
</file>

<file path=ppt/slides/slide3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4" name="Rectangle 3"/>
          <p:cNvSpPr/>
          <p:nvPr/>
        </p:nvSpPr>
        <p:spPr>
          <a:xfrm>
            <a:off x="1135626" y="2071581"/>
            <a:ext cx="10530348" cy="1754326"/>
          </a:xfrm>
          <a:prstGeom prst="rect">
            <a:avLst/>
          </a:prstGeom>
        </p:spPr>
        <p:txBody>
          <a:bodyPr wrap="square">
            <a:spAutoFit/>
          </a:bodyPr>
          <a:lstStyle>
            <a:defPPr>
              <a:defRPr kern="1200" smtId="4294967295"/>
            </a:defPPr>
          </a:lstStyle>
          <a:p>
            <a:pPr lvl="0"/>
            <a:r>
              <a:rPr lang="en-US" sz="3600" b="1">
                <a:solidFill>
                  <a:prstClr val="white"/>
                </a:solidFill>
              </a:rPr>
              <a:t>•	The possible settlement range as well as </a:t>
            </a:r>
            <a:r>
              <a:rPr lang="en-US" sz="3600" b="1" smtClean="0">
                <a:solidFill>
                  <a:prstClr val="white"/>
                </a:solidFill>
              </a:rPr>
              <a:t>the </a:t>
            </a:r>
            <a:r>
              <a:rPr lang="en-US" sz="3600" b="1">
                <a:solidFill>
                  <a:prstClr val="white"/>
                </a:solidFill>
              </a:rPr>
              <a:t>difficulty of achieving a settlement at </a:t>
            </a:r>
            <a:r>
              <a:rPr lang="en-US" sz="3600" b="1" smtClean="0">
                <a:solidFill>
                  <a:prstClr val="white"/>
                </a:solidFill>
              </a:rPr>
              <a:t>the </a:t>
            </a:r>
            <a:r>
              <a:rPr lang="en-US" sz="3600" b="1">
                <a:solidFill>
                  <a:prstClr val="white"/>
                </a:solidFill>
              </a:rPr>
              <a:t>upper end of the range</a:t>
            </a:r>
          </a:p>
        </p:txBody>
      </p:sp>
    </p:spTree>
    <p:extLst>
      <p:ext uri="{BB962C8B-B14F-4D97-AF65-F5344CB8AC3E}">
        <p14:creationId xmlns:p14="http://schemas.microsoft.com/office/powerpoint/2010/main" val="2139052758"/>
      </p:ext>
    </p:extLst>
  </p:cSld>
  <p:clrMapOvr>
    <a:masterClrMapping/>
  </p:clrMapOvr>
  <p:transition/>
  <p:timing/>
</p:sld>
</file>

<file path=ppt/slides/slide3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814946" y="2870307"/>
            <a:ext cx="10072254" cy="1446550"/>
          </a:xfrm>
          <a:prstGeom prst="rect">
            <a:avLst/>
          </a:prstGeom>
        </p:spPr>
        <p:txBody>
          <a:bodyPr wrap="square">
            <a:spAutoFit/>
          </a:bodyPr>
          <a:lstStyle>
            <a:defPPr>
              <a:defRPr kern="1200" smtId="4294967295"/>
            </a:defPPr>
          </a:lstStyle>
          <a:p>
            <a:r>
              <a:rPr lang="en-US" sz="4400" b="1"/>
              <a:t>7.	Touch base with the mediator prior to the </a:t>
            </a:r>
            <a:r>
              <a:rPr lang="en-US" sz="4400" b="1" smtClean="0"/>
              <a:t>mediation</a:t>
            </a:r>
            <a:endParaRPr lang="en-US" sz="4400" b="1"/>
          </a:p>
        </p:txBody>
      </p:sp>
    </p:spTree>
    <p:extLst>
      <p:ext uri="{BB962C8B-B14F-4D97-AF65-F5344CB8AC3E}">
        <p14:creationId xmlns:p14="http://schemas.microsoft.com/office/powerpoint/2010/main" val="2425013865"/>
      </p:ext>
    </p:extLst>
  </p:cSld>
  <p:clrMapOvr>
    <a:masterClrMapping/>
  </p:clrMapOvr>
  <p:transition/>
  <p:timing/>
</p:sld>
</file>

<file path=ppt/slides/slide3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77636" y="1914389"/>
            <a:ext cx="11249891" cy="2800767"/>
          </a:xfrm>
          <a:prstGeom prst="rect">
            <a:avLst/>
          </a:prstGeom>
        </p:spPr>
        <p:txBody>
          <a:bodyPr wrap="square">
            <a:spAutoFit/>
          </a:bodyPr>
          <a:lstStyle>
            <a:defPPr>
              <a:defRPr kern="1200" smtId="4294967295"/>
            </a:defPPr>
          </a:lstStyle>
          <a:p>
            <a:r>
              <a:rPr lang="en-US" sz="4400" b="1"/>
              <a:t>8.	Make reasonable efforts to have someone with settlement authority present or actively engaged in the mediation process by </a:t>
            </a:r>
            <a:r>
              <a:rPr lang="en-US" sz="4400" b="1" smtClean="0"/>
              <a:t>telephone</a:t>
            </a:r>
            <a:endParaRPr lang="en-US" sz="4400" b="1"/>
          </a:p>
        </p:txBody>
      </p:sp>
    </p:spTree>
    <p:extLst>
      <p:ext uri="{BB962C8B-B14F-4D97-AF65-F5344CB8AC3E}">
        <p14:creationId xmlns:p14="http://schemas.microsoft.com/office/powerpoint/2010/main" val="3261928632"/>
      </p:ext>
    </p:extLst>
  </p:cSld>
  <p:clrMapOvr>
    <a:masterClrMapping/>
  </p:clrMapOvr>
  <p:transition/>
  <p:timing/>
</p:sld>
</file>

<file path=ppt/slides/slide3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62000" y="2551653"/>
            <a:ext cx="11430000" cy="1446550"/>
          </a:xfrm>
          <a:prstGeom prst="rect">
            <a:avLst/>
          </a:prstGeom>
        </p:spPr>
        <p:txBody>
          <a:bodyPr wrap="square">
            <a:spAutoFit/>
          </a:bodyPr>
          <a:lstStyle>
            <a:defPPr>
              <a:defRPr kern="1200" smtId="4294967295"/>
            </a:defPPr>
          </a:lstStyle>
          <a:p>
            <a:r>
              <a:rPr lang="en-US" sz="4400" b="1"/>
              <a:t>9.	Governmental entities controlled by public bodies present special </a:t>
            </a:r>
            <a:r>
              <a:rPr lang="en-US" sz="4400" b="1" smtClean="0"/>
              <a:t>issues</a:t>
            </a:r>
            <a:endParaRPr lang="en-US" sz="4400" b="1"/>
          </a:p>
        </p:txBody>
      </p:sp>
    </p:spTree>
    <p:extLst>
      <p:ext uri="{BB962C8B-B14F-4D97-AF65-F5344CB8AC3E}">
        <p14:creationId xmlns:p14="http://schemas.microsoft.com/office/powerpoint/2010/main" val="3511483689"/>
      </p:ext>
    </p:extLst>
  </p:cSld>
  <p:clrMapOvr>
    <a:masterClrMapping/>
  </p:clrMapOvr>
  <p:transition/>
  <p:timing/>
</p:sld>
</file>

<file path=ppt/slides/slide3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03086" y="2823420"/>
            <a:ext cx="15755054" cy="1446550"/>
          </a:xfrm>
          <a:prstGeom prst="rect">
            <a:avLst/>
          </a:prstGeom>
        </p:spPr>
        <p:txBody>
          <a:bodyPr wrap="square">
            <a:spAutoFit/>
          </a:bodyPr>
          <a:lstStyle>
            <a:defPPr>
              <a:defRPr kern="1200" smtId="4294967295"/>
            </a:defPPr>
          </a:lstStyle>
          <a:p>
            <a:pPr marL="742950" indent="-742950">
              <a:buAutoNum type="arabicPeriod" startAt="10"/>
            </a:pPr>
            <a:r>
              <a:rPr lang="en-US" sz="4400" b="1" smtClean="0"/>
              <a:t>  Assess </a:t>
            </a:r>
            <a:r>
              <a:rPr lang="en-US" sz="4400" b="1"/>
              <a:t>all available insurance </a:t>
            </a:r>
            <a:endParaRPr lang="en-US" sz="4400" b="1" smtClean="0"/>
          </a:p>
          <a:p>
            <a:r>
              <a:rPr lang="en-US" sz="4400" b="1" smtClean="0"/>
              <a:t>		coverage</a:t>
            </a:r>
            <a:endParaRPr lang="en-US" sz="4400" b="1"/>
          </a:p>
        </p:txBody>
      </p:sp>
    </p:spTree>
    <p:extLst>
      <p:ext uri="{BB962C8B-B14F-4D97-AF65-F5344CB8AC3E}">
        <p14:creationId xmlns:p14="http://schemas.microsoft.com/office/powerpoint/2010/main" val="625326674"/>
      </p:ext>
    </p:extLst>
  </p:cSld>
  <p:clrMapOvr>
    <a:masterClrMapping/>
  </p:clrMapOvr>
  <p:transition/>
  <p:timing/>
</p:sld>
</file>

<file path=ppt/slides/slide3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814946" y="2773326"/>
            <a:ext cx="10571018" cy="1446550"/>
          </a:xfrm>
          <a:prstGeom prst="rect">
            <a:avLst/>
          </a:prstGeom>
        </p:spPr>
        <p:txBody>
          <a:bodyPr wrap="square">
            <a:spAutoFit/>
          </a:bodyPr>
          <a:lstStyle>
            <a:defPPr>
              <a:defRPr kern="1200" smtId="4294967295"/>
            </a:defPPr>
          </a:lstStyle>
          <a:p>
            <a:r>
              <a:rPr lang="en-US" sz="4400" b="1"/>
              <a:t>11.	Evaluate the case from a </a:t>
            </a:r>
            <a:r>
              <a:rPr lang="en-US" sz="4400" b="1" smtClean="0"/>
              <a:t>			detached </a:t>
            </a:r>
            <a:r>
              <a:rPr lang="en-US" sz="4400" b="1"/>
              <a:t>point of </a:t>
            </a:r>
            <a:r>
              <a:rPr lang="en-US" sz="4400" b="1" smtClean="0"/>
              <a:t>view</a:t>
            </a:r>
            <a:endParaRPr lang="en-US" sz="4400" b="1"/>
          </a:p>
        </p:txBody>
      </p:sp>
    </p:spTree>
    <p:extLst>
      <p:ext uri="{BB962C8B-B14F-4D97-AF65-F5344CB8AC3E}">
        <p14:creationId xmlns:p14="http://schemas.microsoft.com/office/powerpoint/2010/main" val="341873807"/>
      </p:ext>
    </p:extLst>
  </p:cSld>
  <p:clrMapOvr>
    <a:masterClrMapping/>
  </p:clrMapOvr>
  <p:transition/>
  <p:timing/>
</p:sld>
</file>

<file path=ppt/slides/slide3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886690" y="2593217"/>
            <a:ext cx="11125200" cy="2123658"/>
          </a:xfrm>
          <a:prstGeom prst="rect">
            <a:avLst/>
          </a:prstGeom>
        </p:spPr>
        <p:txBody>
          <a:bodyPr wrap="square">
            <a:spAutoFit/>
          </a:bodyPr>
          <a:lstStyle>
            <a:defPPr>
              <a:defRPr kern="1200" smtId="4294967295"/>
            </a:defPPr>
          </a:lstStyle>
          <a:p>
            <a:r>
              <a:rPr lang="en-US" sz="4400" b="1"/>
              <a:t>12.	Prepare a reasonable estimate of the economic costs of continuing to </a:t>
            </a:r>
            <a:r>
              <a:rPr lang="en-US" sz="4400" b="1" smtClean="0"/>
              <a:t>litigate</a:t>
            </a:r>
            <a:endParaRPr lang="en-US" sz="4400" b="1"/>
          </a:p>
        </p:txBody>
      </p:sp>
    </p:spTree>
    <p:extLst>
      <p:ext uri="{BB962C8B-B14F-4D97-AF65-F5344CB8AC3E}">
        <p14:creationId xmlns:p14="http://schemas.microsoft.com/office/powerpoint/2010/main" val="4076079620"/>
      </p:ext>
    </p:extLst>
  </p:cSld>
  <p:clrMapOvr>
    <a:masterClrMapping/>
  </p:clrMapOvr>
  <p:transition/>
  <p:timing/>
</p:sld>
</file>

<file path=ppt/slides/slide3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2180845" y="3008806"/>
            <a:ext cx="8525091" cy="769441"/>
          </a:xfrm>
          <a:prstGeom prst="rect">
            <a:avLst/>
          </a:prstGeom>
        </p:spPr>
        <p:txBody>
          <a:bodyPr wrap="none">
            <a:spAutoFit/>
          </a:bodyPr>
          <a:lstStyle>
            <a:defPPr>
              <a:defRPr kern="1200" smtId="4294967295"/>
            </a:defPPr>
          </a:lstStyle>
          <a:p>
            <a:r>
              <a:rPr lang="en-US" sz="4400" b="1"/>
              <a:t>13.	Know the case </a:t>
            </a:r>
            <a:r>
              <a:rPr lang="en-US" sz="4400" b="1" smtClean="0"/>
              <a:t>thoroughly</a:t>
            </a:r>
            <a:endParaRPr lang="en-US" sz="4400" b="1"/>
          </a:p>
        </p:txBody>
      </p:sp>
    </p:spTree>
    <p:extLst>
      <p:ext uri="{BB962C8B-B14F-4D97-AF65-F5344CB8AC3E}">
        <p14:creationId xmlns:p14="http://schemas.microsoft.com/office/powerpoint/2010/main" val="3802105158"/>
      </p:ext>
    </p:extLst>
  </p:cSld>
  <p:clrMapOvr>
    <a:masterClrMapping/>
  </p:clrMapOvr>
  <p:transition/>
  <p:timing/>
</p:sld>
</file>

<file path=ppt/slides/slide3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89709" y="3105835"/>
            <a:ext cx="11028218" cy="1446550"/>
          </a:xfrm>
          <a:prstGeom prst="rect">
            <a:avLst/>
          </a:prstGeom>
        </p:spPr>
        <p:txBody>
          <a:bodyPr wrap="square">
            <a:spAutoFit/>
          </a:bodyPr>
          <a:lstStyle>
            <a:defPPr>
              <a:defRPr kern="1200" smtId="4294967295"/>
            </a:defPPr>
          </a:lstStyle>
          <a:p>
            <a:r>
              <a:rPr lang="en-US" sz="4400" b="1"/>
              <a:t>14.	Decide whether you will dispense with opening </a:t>
            </a:r>
            <a:r>
              <a:rPr lang="en-US" sz="4400" b="1" smtClean="0"/>
              <a:t>statements </a:t>
            </a:r>
            <a:endParaRPr lang="en-US" sz="4400" b="1"/>
          </a:p>
        </p:txBody>
      </p:sp>
    </p:spTree>
    <p:extLst>
      <p:ext uri="{BB962C8B-B14F-4D97-AF65-F5344CB8AC3E}">
        <p14:creationId xmlns:p14="http://schemas.microsoft.com/office/powerpoint/2010/main" val="2063334691"/>
      </p:ext>
    </p:extLst>
  </p:cSld>
  <p:clrMapOvr>
    <a:masterClrMapping/>
  </p:clrMapOvr>
  <p:transition/>
  <p:timing/>
</p:sld>
</file>

<file path=ppt/slides/slide3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039091" y="2814890"/>
            <a:ext cx="11152909" cy="1446550"/>
          </a:xfrm>
          <a:prstGeom prst="rect">
            <a:avLst/>
          </a:prstGeom>
        </p:spPr>
        <p:txBody>
          <a:bodyPr wrap="square">
            <a:spAutoFit/>
          </a:bodyPr>
          <a:lstStyle>
            <a:defPPr>
              <a:defRPr kern="1200" smtId="4294967295"/>
            </a:defPPr>
          </a:lstStyle>
          <a:p>
            <a:r>
              <a:rPr lang="en-US" sz="4400" b="1"/>
              <a:t>15.	Make key decisions regarding the exchange of </a:t>
            </a:r>
            <a:r>
              <a:rPr lang="en-US" sz="4400" b="1" smtClean="0"/>
              <a:t>information</a:t>
            </a:r>
            <a:endParaRPr lang="en-US" sz="4400" b="1"/>
          </a:p>
        </p:txBody>
      </p:sp>
    </p:spTree>
    <p:extLst>
      <p:ext uri="{BB962C8B-B14F-4D97-AF65-F5344CB8AC3E}">
        <p14:creationId xmlns:p14="http://schemas.microsoft.com/office/powerpoint/2010/main" val="2119131264"/>
      </p:ext>
    </p:extLst>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983674" y="1512838"/>
            <a:ext cx="11208326" cy="4401205"/>
          </a:xfrm>
          <a:prstGeom prst="rect">
            <a:avLst/>
          </a:prstGeom>
        </p:spPr>
        <p:txBody>
          <a:bodyPr wrap="square">
            <a:spAutoFit/>
          </a:bodyPr>
          <a:lstStyle>
            <a:defPPr>
              <a:defRPr kern="1200" smtId="4294967295"/>
            </a:defPPr>
          </a:lstStyle>
          <a:p>
            <a:pPr algn="ctr"/>
            <a:r>
              <a:rPr lang="en-US" sz="4400" b="1">
                <a:solidFill>
                  <a:prstClr val="white"/>
                </a:solidFill>
              </a:rPr>
              <a:t>Alternative Dispute Resolution Plan for the Northern District of Alabama</a:t>
            </a:r>
          </a:p>
          <a:p>
            <a:endParaRPr lang="en-US" sz="3200">
              <a:solidFill>
                <a:prstClr val="white"/>
              </a:solidFill>
            </a:endParaRPr>
          </a:p>
          <a:p>
            <a:r>
              <a:rPr lang="en-US" sz="3200" b="1">
                <a:solidFill>
                  <a:prstClr val="white"/>
                </a:solidFill>
              </a:rPr>
              <a:t>The Plan is found on the Court’s website.  It was recently revised.  It includes information concerning the “Panel of Neutrals,” referral of cases to ADR, the procedures, and other matters.</a:t>
            </a:r>
          </a:p>
          <a:p>
            <a:endParaRPr lang="en-US" sz="3200">
              <a:solidFill>
                <a:prstClr val="white"/>
              </a:solidFill>
            </a:endParaRPr>
          </a:p>
        </p:txBody>
      </p:sp>
    </p:spTree>
    <p:extLst>
      <p:ext uri="{BB962C8B-B14F-4D97-AF65-F5344CB8AC3E}">
        <p14:creationId xmlns:p14="http://schemas.microsoft.com/office/powerpoint/2010/main" val="1774684871"/>
      </p:ext>
    </p:extLst>
  </p:cSld>
  <p:clrMapOvr>
    <a:masterClrMapping/>
  </p:clrMapOvr>
  <p:transition/>
  <p:timing/>
</p:sld>
</file>

<file path=ppt/slides/slide4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094509" y="2537752"/>
            <a:ext cx="12220089" cy="769441"/>
          </a:xfrm>
          <a:prstGeom prst="rect">
            <a:avLst/>
          </a:prstGeom>
        </p:spPr>
        <p:txBody>
          <a:bodyPr wrap="square">
            <a:spAutoFit/>
          </a:bodyPr>
          <a:lstStyle>
            <a:defPPr>
              <a:defRPr kern="1200" smtId="4294967295"/>
            </a:defPPr>
          </a:lstStyle>
          <a:p>
            <a:r>
              <a:rPr lang="en-US" sz="4400" b="1"/>
              <a:t>16.	Use the mediator effectively</a:t>
            </a:r>
            <a:r>
              <a:rPr lang="en-US"/>
              <a:t>:</a:t>
            </a:r>
          </a:p>
        </p:txBody>
      </p:sp>
    </p:spTree>
    <p:extLst>
      <p:ext uri="{BB962C8B-B14F-4D97-AF65-F5344CB8AC3E}">
        <p14:creationId xmlns:p14="http://schemas.microsoft.com/office/powerpoint/2010/main" val="178024555"/>
      </p:ext>
    </p:extLst>
  </p:cSld>
  <p:clrMapOvr>
    <a:masterClrMapping/>
  </p:clrMapOvr>
  <p:transition/>
  <p:timing/>
</p:sld>
</file>

<file path=ppt/slides/slide4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934511" y="1180375"/>
            <a:ext cx="10931236" cy="4524315"/>
          </a:xfrm>
          <a:prstGeom prst="rect">
            <a:avLst/>
          </a:prstGeom>
        </p:spPr>
        <p:txBody>
          <a:bodyPr wrap="square">
            <a:spAutoFit/>
          </a:bodyPr>
          <a:lstStyle>
            <a:defPPr>
              <a:defRPr kern="1200" smtId="4294967295"/>
            </a:defPPr>
          </a:lstStyle>
          <a:p>
            <a:r>
              <a:rPr lang="en-US" sz="3600" b="1"/>
              <a:t>•	As a sounding board for legal and factual </a:t>
            </a:r>
            <a:r>
              <a:rPr lang="en-US" sz="3600" b="1" smtClean="0"/>
              <a:t>positions</a:t>
            </a:r>
          </a:p>
          <a:p>
            <a:endParaRPr lang="en-US" sz="3600" b="1"/>
          </a:p>
          <a:p>
            <a:r>
              <a:rPr lang="en-US" sz="3600" b="1"/>
              <a:t>•	As a different set of ears to evaluate the client’s </a:t>
            </a:r>
            <a:r>
              <a:rPr lang="en-US" sz="3600" b="1" smtClean="0"/>
              <a:t>story</a:t>
            </a:r>
          </a:p>
          <a:p>
            <a:endParaRPr lang="en-US" sz="3600" b="1"/>
          </a:p>
          <a:p>
            <a:r>
              <a:rPr lang="en-US" sz="3600" b="1"/>
              <a:t>•	As a different set of eyes to evaluate the </a:t>
            </a:r>
            <a:r>
              <a:rPr lang="en-US" sz="3600" b="1" smtClean="0"/>
              <a:t>client</a:t>
            </a:r>
          </a:p>
          <a:p>
            <a:endParaRPr lang="en-US" sz="3600" b="1"/>
          </a:p>
        </p:txBody>
      </p:sp>
    </p:spTree>
    <p:extLst>
      <p:ext uri="{BB962C8B-B14F-4D97-AF65-F5344CB8AC3E}">
        <p14:creationId xmlns:p14="http://schemas.microsoft.com/office/powerpoint/2010/main" val="2768625644"/>
      </p:ext>
    </p:extLst>
  </p:cSld>
  <p:clrMapOvr>
    <a:masterClrMapping/>
  </p:clrMapOvr>
  <p:transition/>
  <p:timing/>
</p:sld>
</file>

<file path=ppt/slides/slide4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250723" y="1720840"/>
            <a:ext cx="11562735" cy="2862322"/>
          </a:xfrm>
          <a:prstGeom prst="rect">
            <a:avLst/>
          </a:prstGeom>
        </p:spPr>
        <p:txBody>
          <a:bodyPr wrap="square">
            <a:spAutoFit/>
          </a:bodyPr>
          <a:lstStyle>
            <a:defPPr>
              <a:defRPr kern="1200" smtId="4294967295"/>
            </a:defPPr>
          </a:lstStyle>
          <a:p>
            <a:pPr lvl="0"/>
            <a:r>
              <a:rPr lang="en-US" sz="3600" b="1">
                <a:solidFill>
                  <a:prstClr val="white"/>
                </a:solidFill>
              </a:rPr>
              <a:t>•	As an objective evaluator of the case and its settlement </a:t>
            </a:r>
            <a:r>
              <a:rPr lang="en-US" sz="3600" b="1" smtClean="0">
                <a:solidFill>
                  <a:prstClr val="white"/>
                </a:solidFill>
              </a:rPr>
              <a:t>value</a:t>
            </a:r>
          </a:p>
          <a:p>
            <a:pPr lvl="0"/>
            <a:endParaRPr lang="en-US" sz="3600" b="1">
              <a:solidFill>
                <a:prstClr val="white"/>
              </a:solidFill>
            </a:endParaRPr>
          </a:p>
          <a:p>
            <a:pPr lvl="0"/>
            <a:r>
              <a:rPr lang="en-US" sz="3600" b="1">
                <a:solidFill>
                  <a:prstClr val="white"/>
                </a:solidFill>
              </a:rPr>
              <a:t>•	As a referee to defuse hostile communications between the parties</a:t>
            </a:r>
          </a:p>
        </p:txBody>
      </p:sp>
    </p:spTree>
    <p:extLst>
      <p:ext uri="{BB962C8B-B14F-4D97-AF65-F5344CB8AC3E}">
        <p14:creationId xmlns:p14="http://schemas.microsoft.com/office/powerpoint/2010/main" val="2994093517"/>
      </p:ext>
    </p:extLst>
  </p:cSld>
  <p:clrMapOvr>
    <a:masterClrMapping/>
  </p:clrMapOvr>
  <p:transition/>
  <p:timing/>
</p:sld>
</file>

<file path=ppt/slides/slide4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48145" y="1554217"/>
            <a:ext cx="10903527" cy="3477875"/>
          </a:xfrm>
          <a:prstGeom prst="rect">
            <a:avLst/>
          </a:prstGeom>
        </p:spPr>
        <p:txBody>
          <a:bodyPr wrap="square">
            <a:spAutoFit/>
          </a:bodyPr>
          <a:lstStyle>
            <a:defPPr>
              <a:defRPr kern="1200" smtId="4294967295"/>
            </a:defPPr>
          </a:lstStyle>
          <a:p>
            <a:r>
              <a:rPr lang="en-US" sz="4400" b="1"/>
              <a:t>17.	Consider the fact that some negotiation studies show that the party making the “first credible move” can control the pace of further </a:t>
            </a:r>
            <a:r>
              <a:rPr lang="en-US" sz="4400" b="1" smtClean="0"/>
              <a:t>negotiations and </a:t>
            </a:r>
            <a:r>
              <a:rPr lang="en-US" sz="4400" b="1"/>
              <a:t>obtain a better </a:t>
            </a:r>
            <a:r>
              <a:rPr lang="en-US" sz="4400" b="1" smtClean="0"/>
              <a:t>result</a:t>
            </a:r>
            <a:endParaRPr lang="en-US" sz="4400" b="1"/>
          </a:p>
        </p:txBody>
      </p:sp>
    </p:spTree>
    <p:extLst>
      <p:ext uri="{BB962C8B-B14F-4D97-AF65-F5344CB8AC3E}">
        <p14:creationId xmlns:p14="http://schemas.microsoft.com/office/powerpoint/2010/main" val="3818853265"/>
      </p:ext>
    </p:extLst>
  </p:cSld>
  <p:clrMapOvr>
    <a:masterClrMapping/>
  </p:clrMapOvr>
  <p:transition/>
  <p:timing/>
</p:sld>
</file>

<file path=ppt/slides/slide4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665018" y="2246854"/>
            <a:ext cx="11333018" cy="2123658"/>
          </a:xfrm>
          <a:prstGeom prst="rect">
            <a:avLst/>
          </a:prstGeom>
        </p:spPr>
        <p:txBody>
          <a:bodyPr wrap="square">
            <a:spAutoFit/>
          </a:bodyPr>
          <a:lstStyle>
            <a:defPPr>
              <a:defRPr kern="1200" smtId="4294967295"/>
            </a:defPPr>
          </a:lstStyle>
          <a:p>
            <a:r>
              <a:rPr lang="en-US" sz="4400" b="1"/>
              <a:t>18.	Consider the difference between a competitive and cooperative negotiation:</a:t>
            </a:r>
          </a:p>
        </p:txBody>
      </p:sp>
    </p:spTree>
    <p:extLst>
      <p:ext uri="{BB962C8B-B14F-4D97-AF65-F5344CB8AC3E}">
        <p14:creationId xmlns:p14="http://schemas.microsoft.com/office/powerpoint/2010/main" val="3120370878"/>
      </p:ext>
    </p:extLst>
  </p:cSld>
  <p:clrMapOvr>
    <a:masterClrMapping/>
  </p:clrMapOvr>
  <p:transition/>
  <p:timing/>
</p:sld>
</file>

<file path=ppt/slides/slide4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22219" y="1371600"/>
            <a:ext cx="10792692" cy="4524315"/>
          </a:xfrm>
          <a:prstGeom prst="rect">
            <a:avLst/>
          </a:prstGeom>
        </p:spPr>
        <p:txBody>
          <a:bodyPr wrap="square">
            <a:spAutoFit/>
          </a:bodyPr>
          <a:lstStyle>
            <a:defPPr>
              <a:defRPr kern="1200" smtId="4294967295"/>
            </a:defPPr>
          </a:lstStyle>
          <a:p>
            <a:r>
              <a:rPr lang="en-US" sz="4800"/>
              <a:t>•</a:t>
            </a:r>
            <a:r>
              <a:rPr lang="en-US" sz="4000" b="1"/>
              <a:t>	</a:t>
            </a:r>
            <a:r>
              <a:rPr lang="en-US" sz="4000" b="1">
                <a:solidFill>
                  <a:schemeClr val="bg1"/>
                </a:solidFill>
              </a:rPr>
              <a:t>Here is a typical competitive scenario:</a:t>
            </a:r>
          </a:p>
          <a:p>
            <a:endParaRPr lang="en-US" sz="4000" smtClean="0"/>
          </a:p>
          <a:p>
            <a:pPr marL="571500" indent="-571500">
              <a:buFont typeface="Wingdings" panose="05000000000000000000" pitchFamily="2" charset="2"/>
              <a:buChar char="Ø"/>
            </a:pPr>
            <a:r>
              <a:rPr lang="en-US" sz="4000" smtClean="0"/>
              <a:t>Plaintiff </a:t>
            </a:r>
            <a:r>
              <a:rPr lang="en-US" sz="4000"/>
              <a:t>demands $500,000</a:t>
            </a:r>
          </a:p>
          <a:p>
            <a:pPr marL="571500" indent="-571500">
              <a:buFont typeface="Wingdings" panose="05000000000000000000" pitchFamily="2" charset="2"/>
              <a:buChar char="Ø"/>
            </a:pPr>
            <a:endParaRPr lang="en-US" sz="4000" smtClean="0"/>
          </a:p>
          <a:p>
            <a:pPr marL="571500" indent="-571500">
              <a:buFont typeface="Wingdings" panose="05000000000000000000" pitchFamily="2" charset="2"/>
              <a:buChar char="Ø"/>
            </a:pPr>
            <a:r>
              <a:rPr lang="en-US" sz="4000" smtClean="0"/>
              <a:t>Defendant </a:t>
            </a:r>
            <a:r>
              <a:rPr lang="en-US" sz="4000"/>
              <a:t>offers $</a:t>
            </a:r>
            <a:r>
              <a:rPr lang="en-US" sz="4000" smtClean="0"/>
              <a:t>25,000</a:t>
            </a:r>
          </a:p>
          <a:p>
            <a:pPr marL="571500" indent="-571500">
              <a:buFont typeface="Wingdings" panose="05000000000000000000" pitchFamily="2" charset="2"/>
              <a:buChar char="Ø"/>
            </a:pPr>
            <a:endParaRPr lang="en-US" sz="4000" smtClean="0"/>
          </a:p>
          <a:p>
            <a:pPr marL="571500" indent="-571500">
              <a:buFont typeface="Wingdings" panose="05000000000000000000" pitchFamily="2" charset="2"/>
              <a:buChar char="Ø"/>
            </a:pPr>
            <a:r>
              <a:rPr lang="en-US" sz="4000" smtClean="0"/>
              <a:t>Plaintiff </a:t>
            </a:r>
            <a:r>
              <a:rPr lang="en-US" sz="4000"/>
              <a:t>counters with $</a:t>
            </a:r>
            <a:r>
              <a:rPr lang="en-US" sz="4000" smtClean="0"/>
              <a:t>485,000</a:t>
            </a:r>
            <a:endParaRPr lang="en-US" sz="4000"/>
          </a:p>
        </p:txBody>
      </p:sp>
    </p:spTree>
    <p:extLst>
      <p:ext uri="{BB962C8B-B14F-4D97-AF65-F5344CB8AC3E}">
        <p14:creationId xmlns:p14="http://schemas.microsoft.com/office/powerpoint/2010/main" val="2728710721"/>
      </p:ext>
    </p:extLst>
  </p:cSld>
  <p:clrMapOvr>
    <a:masterClrMapping/>
  </p:clrMapOvr>
  <p:transition/>
  <p:timing/>
</p:sld>
</file>

<file path=ppt/slides/slide4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955964" y="1568025"/>
            <a:ext cx="11069781" cy="3477875"/>
          </a:xfrm>
          <a:prstGeom prst="rect">
            <a:avLst/>
          </a:prstGeom>
        </p:spPr>
        <p:txBody>
          <a:bodyPr wrap="square">
            <a:spAutoFit/>
          </a:bodyPr>
          <a:lstStyle>
            <a:defPPr>
              <a:defRPr kern="1200" smtId="4294967295"/>
            </a:defPPr>
          </a:lstStyle>
          <a:p>
            <a:pPr marL="571500" indent="-571500">
              <a:buFont typeface="Wingdings" panose="05000000000000000000" pitchFamily="2" charset="2"/>
              <a:buChar char="Ø"/>
            </a:pPr>
            <a:r>
              <a:rPr lang="en-US" sz="4400" b="1"/>
              <a:t>Defendant counters with $40,000</a:t>
            </a:r>
          </a:p>
          <a:p>
            <a:pPr marL="571500" indent="-571500">
              <a:buFont typeface="Wingdings" panose="05000000000000000000" pitchFamily="2" charset="2"/>
              <a:buChar char="Ø"/>
            </a:pPr>
            <a:endParaRPr lang="en-US" sz="4400" b="1" smtClean="0"/>
          </a:p>
          <a:p>
            <a:pPr marL="571500" indent="-571500">
              <a:buFont typeface="Wingdings" panose="05000000000000000000" pitchFamily="2" charset="2"/>
              <a:buChar char="Ø"/>
            </a:pPr>
            <a:r>
              <a:rPr lang="en-US" sz="4400" b="1" smtClean="0"/>
              <a:t>Plaintiff </a:t>
            </a:r>
            <a:r>
              <a:rPr lang="en-US" sz="4400" b="1"/>
              <a:t>counters with $470,000</a:t>
            </a:r>
          </a:p>
          <a:p>
            <a:pPr marL="571500" indent="-571500">
              <a:buFont typeface="Wingdings" panose="05000000000000000000" pitchFamily="2" charset="2"/>
              <a:buChar char="Ø"/>
            </a:pPr>
            <a:endParaRPr lang="en-US" sz="4400" b="1" smtClean="0"/>
          </a:p>
          <a:p>
            <a:pPr marL="571500" indent="-571500">
              <a:buFont typeface="Wingdings" panose="05000000000000000000" pitchFamily="2" charset="2"/>
              <a:buChar char="Ø"/>
            </a:pPr>
            <a:r>
              <a:rPr lang="en-US" sz="4400" b="1" smtClean="0"/>
              <a:t>Defendant </a:t>
            </a:r>
            <a:r>
              <a:rPr lang="en-US" sz="4400" b="1"/>
              <a:t>counters with $55,000</a:t>
            </a:r>
          </a:p>
        </p:txBody>
      </p:sp>
    </p:spTree>
    <p:extLst>
      <p:ext uri="{BB962C8B-B14F-4D97-AF65-F5344CB8AC3E}">
        <p14:creationId xmlns:p14="http://schemas.microsoft.com/office/powerpoint/2010/main" val="1121416039"/>
      </p:ext>
    </p:extLst>
  </p:cSld>
  <p:clrMapOvr>
    <a:masterClrMapping/>
  </p:clrMapOvr>
  <p:transition/>
  <p:timing/>
</p:sld>
</file>

<file path=ppt/slides/slide4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817418" y="2537799"/>
            <a:ext cx="11083637" cy="1569660"/>
          </a:xfrm>
          <a:prstGeom prst="rect">
            <a:avLst/>
          </a:prstGeom>
        </p:spPr>
        <p:txBody>
          <a:bodyPr wrap="square">
            <a:spAutoFit/>
          </a:bodyPr>
          <a:lstStyle>
            <a:defPPr>
              <a:defRPr kern="1200" smtId="4294967295"/>
            </a:defPPr>
          </a:lstStyle>
          <a:p>
            <a:r>
              <a:rPr lang="en-US" sz="4800" b="1" smtClean="0"/>
              <a:t>Under </a:t>
            </a:r>
            <a:r>
              <a:rPr lang="en-US" sz="4800" b="1"/>
              <a:t>this scenario, it will be difficult to avoid frustration and a </a:t>
            </a:r>
            <a:r>
              <a:rPr lang="en-US" sz="4800" b="1" smtClean="0"/>
              <a:t>stalemate</a:t>
            </a:r>
            <a:endParaRPr lang="en-US" sz="4800" b="1"/>
          </a:p>
        </p:txBody>
      </p:sp>
    </p:spTree>
    <p:extLst>
      <p:ext uri="{BB962C8B-B14F-4D97-AF65-F5344CB8AC3E}">
        <p14:creationId xmlns:p14="http://schemas.microsoft.com/office/powerpoint/2010/main" val="2383364564"/>
      </p:ext>
    </p:extLst>
  </p:cSld>
  <p:clrMapOvr>
    <a:masterClrMapping/>
  </p:clrMapOvr>
  <p:transition/>
  <p:timing/>
</p:sld>
</file>

<file path=ppt/slides/slide4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06582" y="2399254"/>
            <a:ext cx="11125200" cy="1446550"/>
          </a:xfrm>
          <a:prstGeom prst="rect">
            <a:avLst/>
          </a:prstGeom>
        </p:spPr>
        <p:txBody>
          <a:bodyPr wrap="square">
            <a:spAutoFit/>
          </a:bodyPr>
          <a:lstStyle>
            <a:defPPr>
              <a:defRPr kern="1200" smtId="4294967295"/>
            </a:defPPr>
          </a:lstStyle>
          <a:p>
            <a:r>
              <a:rPr lang="en-US" sz="4400" b="1" smtClean="0">
                <a:solidFill>
                  <a:schemeClr val="bg1"/>
                </a:solidFill>
              </a:rPr>
              <a:t>Consider </a:t>
            </a:r>
            <a:r>
              <a:rPr lang="en-US" sz="4400" b="1">
                <a:solidFill>
                  <a:schemeClr val="bg1"/>
                </a:solidFill>
              </a:rPr>
              <a:t>the following cooperative scenario involving a first credible move:</a:t>
            </a:r>
          </a:p>
        </p:txBody>
      </p:sp>
    </p:spTree>
    <p:extLst>
      <p:ext uri="{BB962C8B-B14F-4D97-AF65-F5344CB8AC3E}">
        <p14:creationId xmlns:p14="http://schemas.microsoft.com/office/powerpoint/2010/main" val="1905238042"/>
      </p:ext>
    </p:extLst>
  </p:cSld>
  <p:clrMapOvr>
    <a:masterClrMapping/>
  </p:clrMapOvr>
  <p:transition/>
  <p:timing/>
</p:sld>
</file>

<file path=ppt/slides/slide4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08364" y="443345"/>
            <a:ext cx="11291454" cy="5632311"/>
          </a:xfrm>
          <a:prstGeom prst="rect">
            <a:avLst/>
          </a:prstGeom>
        </p:spPr>
        <p:txBody>
          <a:bodyPr wrap="square">
            <a:spAutoFit/>
          </a:bodyPr>
          <a:lstStyle>
            <a:defPPr>
              <a:defRPr kern="1200" smtId="4294967295"/>
            </a:defPPr>
          </a:lstStyle>
          <a:p>
            <a:pPr marL="571500" indent="-571500">
              <a:buFont typeface="Wingdings" panose="05000000000000000000" pitchFamily="2" charset="2"/>
              <a:buChar char="Ø"/>
            </a:pPr>
            <a:r>
              <a:rPr lang="en-US" sz="4000" b="1"/>
              <a:t>Plaintiff demands $</a:t>
            </a:r>
            <a:r>
              <a:rPr lang="en-US" sz="4000" b="1" smtClean="0"/>
              <a:t>500,000</a:t>
            </a:r>
            <a:endParaRPr lang="en-US" sz="4000" b="1"/>
          </a:p>
          <a:p>
            <a:pPr marL="571500" indent="-571500">
              <a:buFont typeface="Wingdings" panose="05000000000000000000" pitchFamily="2" charset="2"/>
              <a:buChar char="Ø"/>
            </a:pPr>
            <a:endParaRPr lang="en-US" sz="4000" b="1" smtClean="0"/>
          </a:p>
          <a:p>
            <a:pPr marL="571500" indent="-571500">
              <a:buFont typeface="Wingdings" panose="05000000000000000000" pitchFamily="2" charset="2"/>
              <a:buChar char="Ø"/>
            </a:pPr>
            <a:r>
              <a:rPr lang="en-US" sz="4000" b="1" smtClean="0"/>
              <a:t>Defendant </a:t>
            </a:r>
            <a:r>
              <a:rPr lang="en-US" sz="4000" b="1"/>
              <a:t>offers $</a:t>
            </a:r>
            <a:r>
              <a:rPr lang="en-US" sz="4000" b="1" smtClean="0"/>
              <a:t>25,000</a:t>
            </a:r>
            <a:endParaRPr lang="en-US" sz="4000" b="1"/>
          </a:p>
          <a:p>
            <a:pPr marL="571500" indent="-571500">
              <a:buFont typeface="Wingdings" panose="05000000000000000000" pitchFamily="2" charset="2"/>
              <a:buChar char="Ø"/>
            </a:pPr>
            <a:endParaRPr lang="en-US" sz="4000" b="1" smtClean="0"/>
          </a:p>
          <a:p>
            <a:pPr marL="571500" indent="-571500">
              <a:buFont typeface="Wingdings" panose="05000000000000000000" pitchFamily="2" charset="2"/>
              <a:buChar char="Ø"/>
            </a:pPr>
            <a:r>
              <a:rPr lang="en-US" sz="4000" b="1" smtClean="0"/>
              <a:t>Plaintiff </a:t>
            </a:r>
            <a:r>
              <a:rPr lang="en-US" sz="4000" b="1"/>
              <a:t>counters with $</a:t>
            </a:r>
            <a:r>
              <a:rPr lang="en-US" sz="4000" b="1" smtClean="0"/>
              <a:t>475,000</a:t>
            </a:r>
            <a:endParaRPr lang="en-US" sz="4000" b="1"/>
          </a:p>
          <a:p>
            <a:pPr marL="571500" indent="-571500">
              <a:buFont typeface="Wingdings" panose="05000000000000000000" pitchFamily="2" charset="2"/>
              <a:buChar char="Ø"/>
            </a:pPr>
            <a:endParaRPr lang="en-US" sz="4000" b="1" smtClean="0"/>
          </a:p>
          <a:p>
            <a:pPr marL="571500" indent="-571500">
              <a:buFont typeface="Wingdings" panose="05000000000000000000" pitchFamily="2" charset="2"/>
              <a:buChar char="Ø"/>
            </a:pPr>
            <a:r>
              <a:rPr lang="en-US" sz="4000" b="1" smtClean="0"/>
              <a:t>Defendant </a:t>
            </a:r>
            <a:r>
              <a:rPr lang="en-US" sz="4000" b="1"/>
              <a:t>(who wants to settle between $125,000 and $150,000) makes the first “credible” move and offers $</a:t>
            </a:r>
            <a:r>
              <a:rPr lang="en-US" sz="4000" b="1" smtClean="0"/>
              <a:t>75,000</a:t>
            </a:r>
            <a:endParaRPr lang="en-US" sz="4000" b="1"/>
          </a:p>
        </p:txBody>
      </p:sp>
    </p:spTree>
    <p:extLst>
      <p:ext uri="{BB962C8B-B14F-4D97-AF65-F5344CB8AC3E}">
        <p14:creationId xmlns:p14="http://schemas.microsoft.com/office/powerpoint/2010/main" val="1040423266"/>
      </p:ext>
    </p:extLst>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351983" y="2731715"/>
            <a:ext cx="11840017" cy="923330"/>
          </a:xfrm>
          <a:prstGeom prst="rect">
            <a:avLst/>
          </a:prstGeom>
        </p:spPr>
        <p:txBody>
          <a:bodyPr wrap="square">
            <a:spAutoFit/>
          </a:bodyPr>
          <a:lstStyle>
            <a:defPPr>
              <a:defRPr kern="1200" smtId="4294967295"/>
            </a:defPPr>
          </a:lstStyle>
          <a:p>
            <a:pPr algn="ctr"/>
            <a:r>
              <a:rPr lang="en-US" sz="5400" b="1">
                <a:solidFill>
                  <a:prstClr val="white"/>
                </a:solidFill>
                <a:cs typeface="Arial" panose="020b0604020202020204" pitchFamily="34" charset="0"/>
              </a:rPr>
              <a:t>II.	ADR: Some Suggestions</a:t>
            </a:r>
          </a:p>
        </p:txBody>
      </p:sp>
    </p:spTree>
    <p:extLst>
      <p:ext uri="{BB962C8B-B14F-4D97-AF65-F5344CB8AC3E}">
        <p14:creationId xmlns:p14="http://schemas.microsoft.com/office/powerpoint/2010/main" val="3349931047"/>
      </p:ext>
    </p:extLst>
  </p:cSld>
  <p:clrMapOvr>
    <a:masterClrMapping/>
  </p:clrMapOvr>
  <p:transition/>
  <p:timing/>
</p:sld>
</file>

<file path=ppt/slides/slide5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581891" y="473702"/>
            <a:ext cx="11291454" cy="5509200"/>
          </a:xfrm>
          <a:prstGeom prst="rect">
            <a:avLst/>
          </a:prstGeom>
        </p:spPr>
        <p:txBody>
          <a:bodyPr wrap="square">
            <a:spAutoFit/>
          </a:bodyPr>
          <a:lstStyle>
            <a:defPPr>
              <a:defRPr kern="1200" smtId="4294967295"/>
            </a:defPPr>
          </a:lstStyle>
          <a:p>
            <a:pPr marL="571500" indent="-571500">
              <a:buFont typeface="Wingdings" panose="05000000000000000000" pitchFamily="2" charset="2"/>
              <a:buChar char="Ø"/>
            </a:pPr>
            <a:r>
              <a:rPr lang="en-US" sz="4400" b="1"/>
              <a:t>Plaintiff, encouraged by this move, counters to $</a:t>
            </a:r>
            <a:r>
              <a:rPr lang="en-US" sz="4400" b="1" smtClean="0"/>
              <a:t>400,000</a:t>
            </a:r>
            <a:endParaRPr lang="en-US" sz="4400" b="1"/>
          </a:p>
          <a:p>
            <a:pPr marL="571500" indent="-571500">
              <a:buFont typeface="Wingdings" panose="05000000000000000000" pitchFamily="2" charset="2"/>
              <a:buChar char="Ø"/>
            </a:pPr>
            <a:endParaRPr lang="en-US" sz="4400" b="1" smtClean="0"/>
          </a:p>
          <a:p>
            <a:pPr marL="571500" indent="-571500">
              <a:buFont typeface="Wingdings" panose="05000000000000000000" pitchFamily="2" charset="2"/>
              <a:buChar char="Ø"/>
            </a:pPr>
            <a:r>
              <a:rPr lang="en-US" sz="4400" b="1" smtClean="0"/>
              <a:t>Defendant counters </a:t>
            </a:r>
            <a:r>
              <a:rPr lang="en-US" sz="4400" b="1"/>
              <a:t>with $</a:t>
            </a:r>
            <a:r>
              <a:rPr lang="en-US" sz="4400" b="1" smtClean="0"/>
              <a:t>100,000</a:t>
            </a:r>
            <a:endParaRPr lang="en-US" sz="4400" b="1"/>
          </a:p>
          <a:p>
            <a:pPr marL="571500" indent="-571500">
              <a:buFont typeface="Wingdings" panose="05000000000000000000" pitchFamily="2" charset="2"/>
              <a:buChar char="Ø"/>
            </a:pPr>
            <a:endParaRPr lang="en-US" sz="4400" b="1" smtClean="0"/>
          </a:p>
          <a:p>
            <a:pPr marL="571500" indent="-571500">
              <a:buFont typeface="Wingdings" panose="05000000000000000000" pitchFamily="2" charset="2"/>
              <a:buChar char="Ø"/>
            </a:pPr>
            <a:r>
              <a:rPr lang="en-US" sz="4400" b="1" smtClean="0"/>
              <a:t>Plaintiff </a:t>
            </a:r>
            <a:r>
              <a:rPr lang="en-US" sz="4400" b="1"/>
              <a:t>counters at $</a:t>
            </a:r>
            <a:r>
              <a:rPr lang="en-US" sz="4400" b="1" smtClean="0"/>
              <a:t>375,000</a:t>
            </a:r>
            <a:endParaRPr lang="en-US" sz="4400" b="1"/>
          </a:p>
          <a:p>
            <a:pPr marL="571500" indent="-571500">
              <a:buFont typeface="Wingdings" panose="05000000000000000000" pitchFamily="2" charset="2"/>
              <a:buChar char="Ø"/>
            </a:pPr>
            <a:endParaRPr lang="en-US" sz="4400" b="1" smtClean="0"/>
          </a:p>
          <a:p>
            <a:pPr marL="571500" indent="-571500">
              <a:buFont typeface="Wingdings" panose="05000000000000000000" pitchFamily="2" charset="2"/>
              <a:buChar char="Ø"/>
            </a:pPr>
            <a:r>
              <a:rPr lang="en-US" sz="4400" b="1" smtClean="0"/>
              <a:t>Defendant counters </a:t>
            </a:r>
            <a:r>
              <a:rPr lang="en-US" sz="4400" b="1"/>
              <a:t>with $</a:t>
            </a:r>
            <a:r>
              <a:rPr lang="en-US" sz="4400" b="1" smtClean="0"/>
              <a:t>115,000</a:t>
            </a:r>
            <a:endParaRPr lang="en-US" sz="4400" b="1"/>
          </a:p>
        </p:txBody>
      </p:sp>
    </p:spTree>
    <p:extLst>
      <p:ext uri="{BB962C8B-B14F-4D97-AF65-F5344CB8AC3E}">
        <p14:creationId xmlns:p14="http://schemas.microsoft.com/office/powerpoint/2010/main" val="2583612926"/>
      </p:ext>
    </p:extLst>
  </p:cSld>
  <p:clrMapOvr>
    <a:masterClrMapping/>
  </p:clrMapOvr>
  <p:transition/>
  <p:timing/>
</p:sld>
</file>

<file path=ppt/slides/slide5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34290" y="2216728"/>
            <a:ext cx="11069781" cy="2123658"/>
          </a:xfrm>
          <a:prstGeom prst="rect">
            <a:avLst/>
          </a:prstGeom>
        </p:spPr>
        <p:txBody>
          <a:bodyPr wrap="square">
            <a:spAutoFit/>
          </a:bodyPr>
          <a:lstStyle>
            <a:defPPr>
              <a:defRPr kern="1200" smtId="4294967295"/>
            </a:defPPr>
          </a:lstStyle>
          <a:p>
            <a:r>
              <a:rPr lang="en-US" sz="4400" b="1"/>
              <a:t>At this phase, a mediator may suggest a dramatic concession by plaintiff, for example, to $</a:t>
            </a:r>
            <a:r>
              <a:rPr lang="en-US" sz="4400" b="1" smtClean="0"/>
              <a:t>225,000</a:t>
            </a:r>
            <a:endParaRPr lang="en-US" sz="4400" b="1"/>
          </a:p>
        </p:txBody>
      </p:sp>
    </p:spTree>
    <p:extLst>
      <p:ext uri="{BB962C8B-B14F-4D97-AF65-F5344CB8AC3E}">
        <p14:creationId xmlns:p14="http://schemas.microsoft.com/office/powerpoint/2010/main" val="1543059201"/>
      </p:ext>
    </p:extLst>
  </p:cSld>
  <p:clrMapOvr>
    <a:masterClrMapping/>
  </p:clrMapOvr>
  <p:transition/>
  <p:timing/>
</p:sld>
</file>

<file path=ppt/slides/slide5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306286" y="2837934"/>
            <a:ext cx="17222215" cy="1446550"/>
          </a:xfrm>
          <a:prstGeom prst="rect">
            <a:avLst/>
          </a:prstGeom>
        </p:spPr>
        <p:txBody>
          <a:bodyPr wrap="square">
            <a:spAutoFit/>
          </a:bodyPr>
          <a:lstStyle>
            <a:defPPr>
              <a:defRPr kern="1200" smtId="4294967295"/>
            </a:defPPr>
          </a:lstStyle>
          <a:p>
            <a:pPr marL="742950" indent="-742950">
              <a:buAutoNum type="arabicPeriod" startAt="19"/>
            </a:pPr>
            <a:r>
              <a:rPr lang="en-US" sz="4400" b="1" smtClean="0"/>
              <a:t>Be </a:t>
            </a:r>
            <a:r>
              <a:rPr lang="en-US" sz="4400" b="1"/>
              <a:t>willing to work through the </a:t>
            </a:r>
            <a:endParaRPr lang="en-US" sz="4400" b="1" smtClean="0"/>
          </a:p>
          <a:p>
            <a:r>
              <a:rPr lang="en-US" sz="4400" b="1" smtClean="0"/>
              <a:t>inevitable impasse </a:t>
            </a:r>
            <a:endParaRPr lang="en-US" sz="4400" b="1"/>
          </a:p>
        </p:txBody>
      </p:sp>
    </p:spTree>
    <p:extLst>
      <p:ext uri="{BB962C8B-B14F-4D97-AF65-F5344CB8AC3E}">
        <p14:creationId xmlns:p14="http://schemas.microsoft.com/office/powerpoint/2010/main" val="2638029827"/>
      </p:ext>
    </p:extLst>
  </p:cSld>
  <p:clrMapOvr>
    <a:masterClrMapping/>
  </p:clrMapOvr>
  <p:transition/>
  <p:timing/>
</p:sld>
</file>

<file path=ppt/slides/slide5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2590800" y="2953388"/>
            <a:ext cx="9173809" cy="769441"/>
          </a:xfrm>
          <a:prstGeom prst="rect">
            <a:avLst/>
          </a:prstGeom>
        </p:spPr>
        <p:txBody>
          <a:bodyPr wrap="square">
            <a:spAutoFit/>
          </a:bodyPr>
          <a:lstStyle>
            <a:defPPr>
              <a:defRPr kern="1200" smtId="4294967295"/>
            </a:defPPr>
          </a:lstStyle>
          <a:p>
            <a:r>
              <a:rPr lang="en-US" sz="4400" b="1"/>
              <a:t>20.	Redefine “</a:t>
            </a:r>
            <a:r>
              <a:rPr lang="en-US" sz="4400" b="1" smtClean="0"/>
              <a:t>winning” </a:t>
            </a:r>
            <a:endParaRPr lang="en-US" sz="4400" b="1"/>
          </a:p>
        </p:txBody>
      </p:sp>
    </p:spTree>
    <p:extLst>
      <p:ext uri="{BB962C8B-B14F-4D97-AF65-F5344CB8AC3E}">
        <p14:creationId xmlns:p14="http://schemas.microsoft.com/office/powerpoint/2010/main" val="1052322941"/>
      </p:ext>
    </p:extLst>
  </p:cSld>
  <p:clrMapOvr>
    <a:masterClrMapping/>
  </p:clrMapOvr>
  <p:transition/>
  <p:timing/>
</p:sld>
</file>

<file path=ppt/slides/slide5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540102" y="3036516"/>
            <a:ext cx="9953366" cy="769441"/>
          </a:xfrm>
          <a:prstGeom prst="rect">
            <a:avLst/>
          </a:prstGeom>
        </p:spPr>
        <p:txBody>
          <a:bodyPr wrap="none">
            <a:spAutoFit/>
          </a:bodyPr>
          <a:lstStyle>
            <a:defPPr>
              <a:defRPr kern="1200" smtId="4294967295"/>
            </a:defPPr>
          </a:lstStyle>
          <a:p>
            <a:r>
              <a:rPr lang="en-US" sz="4400" b="1"/>
              <a:t>21.	Avoid long delays in </a:t>
            </a:r>
            <a:r>
              <a:rPr lang="en-US" sz="4400" b="1" smtClean="0"/>
              <a:t>movement</a:t>
            </a:r>
            <a:endParaRPr lang="en-US" sz="4400" b="1"/>
          </a:p>
        </p:txBody>
      </p:sp>
    </p:spTree>
    <p:extLst>
      <p:ext uri="{BB962C8B-B14F-4D97-AF65-F5344CB8AC3E}">
        <p14:creationId xmlns:p14="http://schemas.microsoft.com/office/powerpoint/2010/main" val="101280966"/>
      </p:ext>
    </p:extLst>
  </p:cSld>
  <p:clrMapOvr>
    <a:masterClrMapping/>
  </p:clrMapOvr>
  <p:transition/>
  <p:timing/>
</p:sld>
</file>

<file path=ppt/slides/slide5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526474" y="1152481"/>
            <a:ext cx="11236035" cy="4247317"/>
          </a:xfrm>
          <a:prstGeom prst="rect">
            <a:avLst/>
          </a:prstGeom>
        </p:spPr>
        <p:txBody>
          <a:bodyPr wrap="square">
            <a:spAutoFit/>
          </a:bodyPr>
          <a:lstStyle>
            <a:defPPr>
              <a:defRPr kern="1200" smtId="4294967295"/>
            </a:defPPr>
          </a:lstStyle>
          <a:p>
            <a:pPr algn="ctr"/>
            <a:r>
              <a:rPr lang="en-US" sz="5400" b="1" i="1" smtClean="0"/>
              <a:t>JUDGE PRICE</a:t>
            </a:r>
          </a:p>
          <a:p>
            <a:endParaRPr lang="en-US" sz="5400" b="1" i="1"/>
          </a:p>
          <a:p>
            <a:pPr algn="ctr"/>
            <a:r>
              <a:rPr lang="en-US" sz="5400" b="1" i="1" smtClean="0"/>
              <a:t>STRATEGIC MEDIATION CONSIDERATIONS:</a:t>
            </a:r>
          </a:p>
          <a:p>
            <a:pPr algn="ctr"/>
            <a:r>
              <a:rPr lang="en-US" sz="5400" b="1" i="1" smtClean="0"/>
              <a:t>PART THREE</a:t>
            </a:r>
            <a:endParaRPr lang="en-US" sz="5400" b="1" i="1"/>
          </a:p>
        </p:txBody>
      </p:sp>
    </p:spTree>
    <p:extLst>
      <p:ext uri="{BB962C8B-B14F-4D97-AF65-F5344CB8AC3E}">
        <p14:creationId xmlns:p14="http://schemas.microsoft.com/office/powerpoint/2010/main" val="1337722895"/>
      </p:ext>
    </p:extLst>
  </p:cSld>
  <p:clrMapOvr>
    <a:masterClrMapping/>
  </p:clrMapOvr>
  <p:transition/>
  <p:timing/>
</p:sld>
</file>

<file path=ppt/slides/slide5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73407" y="2953389"/>
            <a:ext cx="11214930" cy="769441"/>
          </a:xfrm>
          <a:prstGeom prst="rect">
            <a:avLst/>
          </a:prstGeom>
        </p:spPr>
        <p:txBody>
          <a:bodyPr wrap="none">
            <a:spAutoFit/>
          </a:bodyPr>
          <a:lstStyle>
            <a:defPPr>
              <a:defRPr kern="1200" smtId="4294967295"/>
            </a:defPPr>
          </a:lstStyle>
          <a:p>
            <a:r>
              <a:rPr lang="en-US" sz="4400" b="1"/>
              <a:t>22.	Avoid becoming unduly </a:t>
            </a:r>
            <a:r>
              <a:rPr lang="en-US" sz="4400" b="1" smtClean="0"/>
              <a:t>adversarial </a:t>
            </a:r>
            <a:endParaRPr lang="en-US" sz="4400" b="1"/>
          </a:p>
        </p:txBody>
      </p:sp>
    </p:spTree>
    <p:extLst>
      <p:ext uri="{BB962C8B-B14F-4D97-AF65-F5344CB8AC3E}">
        <p14:creationId xmlns:p14="http://schemas.microsoft.com/office/powerpoint/2010/main" val="687286370"/>
      </p:ext>
    </p:extLst>
  </p:cSld>
  <p:clrMapOvr>
    <a:masterClrMapping/>
  </p:clrMapOvr>
  <p:transition/>
  <p:timing/>
</p:sld>
</file>

<file path=ppt/slides/slide5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32114" y="2968563"/>
            <a:ext cx="15807151" cy="1446550"/>
          </a:xfrm>
          <a:prstGeom prst="rect">
            <a:avLst/>
          </a:prstGeom>
        </p:spPr>
        <p:txBody>
          <a:bodyPr wrap="square">
            <a:spAutoFit/>
          </a:bodyPr>
          <a:lstStyle>
            <a:defPPr>
              <a:defRPr kern="1200" smtId="4294967295"/>
            </a:defPPr>
          </a:lstStyle>
          <a:p>
            <a:pPr marL="742950" indent="-742950">
              <a:buAutoNum type="arabicPeriod" startAt="23"/>
            </a:pPr>
            <a:r>
              <a:rPr lang="en-US" sz="4400" b="1" smtClean="0"/>
              <a:t>Avoid </a:t>
            </a:r>
            <a:r>
              <a:rPr lang="en-US" sz="4400" b="1"/>
              <a:t>last minute surprises and </a:t>
            </a:r>
            <a:endParaRPr lang="en-US" sz="4400" b="1" smtClean="0"/>
          </a:p>
          <a:p>
            <a:r>
              <a:rPr lang="en-US" sz="4400" b="1" smtClean="0"/>
              <a:t>demands</a:t>
            </a:r>
            <a:r>
              <a:rPr lang="en-US"/>
              <a:t>.</a:t>
            </a:r>
          </a:p>
        </p:txBody>
      </p:sp>
    </p:spTree>
    <p:extLst>
      <p:ext uri="{BB962C8B-B14F-4D97-AF65-F5344CB8AC3E}">
        <p14:creationId xmlns:p14="http://schemas.microsoft.com/office/powerpoint/2010/main" val="2168379872"/>
      </p:ext>
    </p:extLst>
  </p:cSld>
  <p:clrMapOvr>
    <a:masterClrMapping/>
  </p:clrMapOvr>
  <p:transition/>
  <p:timing/>
</p:sld>
</file>

<file path=ppt/slides/slide5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3283528" y="2814843"/>
            <a:ext cx="6801477" cy="769441"/>
          </a:xfrm>
          <a:prstGeom prst="rect">
            <a:avLst/>
          </a:prstGeom>
        </p:spPr>
        <p:txBody>
          <a:bodyPr wrap="square">
            <a:spAutoFit/>
          </a:bodyPr>
          <a:lstStyle>
            <a:defPPr>
              <a:defRPr kern="1200" smtId="4294967295"/>
            </a:defPPr>
          </a:lstStyle>
          <a:p>
            <a:r>
              <a:rPr lang="en-US" sz="4400" b="1"/>
              <a:t>24.	Avoid greed</a:t>
            </a:r>
            <a:r>
              <a:rPr lang="en-US"/>
              <a:t>.</a:t>
            </a:r>
          </a:p>
        </p:txBody>
      </p:sp>
    </p:spTree>
    <p:extLst>
      <p:ext uri="{BB962C8B-B14F-4D97-AF65-F5344CB8AC3E}">
        <p14:creationId xmlns:p14="http://schemas.microsoft.com/office/powerpoint/2010/main" val="636597179"/>
      </p:ext>
    </p:extLst>
  </p:cSld>
  <p:clrMapOvr>
    <a:masterClrMapping/>
  </p:clrMapOvr>
  <p:transition/>
  <p:timing/>
</p:sld>
</file>

<file path=ppt/slides/slide5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524000" y="3133497"/>
            <a:ext cx="10148433" cy="769441"/>
          </a:xfrm>
          <a:prstGeom prst="rect">
            <a:avLst/>
          </a:prstGeom>
        </p:spPr>
        <p:txBody>
          <a:bodyPr wrap="square">
            <a:spAutoFit/>
          </a:bodyPr>
          <a:lstStyle>
            <a:defPPr>
              <a:defRPr kern="1200" smtId="4294967295"/>
            </a:defPPr>
          </a:lstStyle>
          <a:p>
            <a:r>
              <a:rPr lang="en-US" sz="4400" b="1"/>
              <a:t>25.	Typical last minute surprises:</a:t>
            </a:r>
          </a:p>
        </p:txBody>
      </p:sp>
    </p:spTree>
    <p:extLst>
      <p:ext uri="{BB962C8B-B14F-4D97-AF65-F5344CB8AC3E}">
        <p14:creationId xmlns:p14="http://schemas.microsoft.com/office/powerpoint/2010/main" val="2943896546"/>
      </p:ext>
    </p:extLst>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77636" y="418283"/>
            <a:ext cx="9989127" cy="5262979"/>
          </a:xfrm>
          <a:prstGeom prst="rect">
            <a:avLst/>
          </a:prstGeom>
        </p:spPr>
        <p:txBody>
          <a:bodyPr wrap="square">
            <a:spAutoFit/>
          </a:bodyPr>
          <a:lstStyle>
            <a:defPPr>
              <a:defRPr kern="1200" smtId="4294967295"/>
            </a:defPPr>
          </a:lstStyle>
          <a:p>
            <a:r>
              <a:rPr lang="en-US" sz="4000" b="1">
                <a:solidFill>
                  <a:prstClr val="white"/>
                </a:solidFill>
              </a:rPr>
              <a:t>A. Timing</a:t>
            </a:r>
          </a:p>
          <a:p>
            <a:endParaRPr lang="en-US" sz="4000">
              <a:solidFill>
                <a:prstClr val="white"/>
              </a:solidFill>
            </a:endParaRPr>
          </a:p>
          <a:p>
            <a:pPr marL="571500" indent="-571500">
              <a:buFont typeface="Wingdings" panose="05000000000000000000" pitchFamily="2" charset="2"/>
              <a:buChar char="§"/>
            </a:pPr>
            <a:r>
              <a:rPr lang="en-US" sz="4000">
                <a:solidFill>
                  <a:prstClr val="white"/>
                </a:solidFill>
              </a:rPr>
              <a:t>	</a:t>
            </a:r>
            <a:r>
              <a:rPr lang="en-US" sz="3600" b="1">
                <a:solidFill>
                  <a:prstClr val="white"/>
                </a:solidFill>
              </a:rPr>
              <a:t>Get over a concern that asking for </a:t>
            </a:r>
            <a:r>
              <a:rPr lang="en-US" sz="3600" b="1" smtClean="0">
                <a:solidFill>
                  <a:prstClr val="white"/>
                </a:solidFill>
              </a:rPr>
              <a:t>	mediation is </a:t>
            </a:r>
            <a:r>
              <a:rPr lang="en-US" sz="3600" b="1">
                <a:solidFill>
                  <a:prstClr val="white"/>
                </a:solidFill>
              </a:rPr>
              <a:t>a sign of weakness</a:t>
            </a:r>
          </a:p>
          <a:p>
            <a:pPr marL="571500" indent="-571500">
              <a:buFont typeface="Wingdings" panose="05000000000000000000" pitchFamily="2" charset="2"/>
              <a:buChar char="§"/>
            </a:pPr>
            <a:endParaRPr lang="en-US" sz="3600" b="1">
              <a:solidFill>
                <a:prstClr val="white"/>
              </a:solidFill>
            </a:endParaRPr>
          </a:p>
          <a:p>
            <a:pPr marL="571500" indent="-571500">
              <a:buFont typeface="Wingdings" panose="05000000000000000000" pitchFamily="2" charset="2"/>
              <a:buChar char="§"/>
            </a:pPr>
            <a:r>
              <a:rPr lang="en-US" sz="3600" b="1">
                <a:solidFill>
                  <a:prstClr val="white"/>
                </a:solidFill>
              </a:rPr>
              <a:t>	The sooner the better</a:t>
            </a:r>
          </a:p>
          <a:p>
            <a:pPr marL="571500" indent="-571500">
              <a:buFont typeface="Wingdings" panose="05000000000000000000" pitchFamily="2" charset="2"/>
              <a:buChar char="§"/>
            </a:pPr>
            <a:endParaRPr lang="en-US" sz="3600" b="1">
              <a:solidFill>
                <a:prstClr val="white"/>
              </a:solidFill>
            </a:endParaRPr>
          </a:p>
          <a:p>
            <a:pPr marL="571500" indent="-571500">
              <a:buFont typeface="Wingdings" panose="05000000000000000000" pitchFamily="2" charset="2"/>
              <a:buChar char="§"/>
            </a:pPr>
            <a:r>
              <a:rPr lang="en-US" sz="3600" b="1">
                <a:solidFill>
                  <a:prstClr val="white"/>
                </a:solidFill>
              </a:rPr>
              <a:t>	Counsel must be adequately informed 		</a:t>
            </a:r>
            <a:r>
              <a:rPr lang="en-US" sz="3600" b="1" smtClean="0">
                <a:solidFill>
                  <a:prstClr val="white"/>
                </a:solidFill>
              </a:rPr>
              <a:t>regarding </a:t>
            </a:r>
            <a:r>
              <a:rPr lang="en-US" sz="3600" b="1">
                <a:solidFill>
                  <a:prstClr val="white"/>
                </a:solidFill>
              </a:rPr>
              <a:t>the facts, law and issues</a:t>
            </a:r>
          </a:p>
        </p:txBody>
      </p:sp>
    </p:spTree>
    <p:extLst>
      <p:ext uri="{BB962C8B-B14F-4D97-AF65-F5344CB8AC3E}">
        <p14:creationId xmlns:p14="http://schemas.microsoft.com/office/powerpoint/2010/main" val="2668317643"/>
      </p:ext>
    </p:extLst>
  </p:cSld>
  <p:clrMapOvr>
    <a:masterClrMapping/>
  </p:clrMapOvr>
  <p:transition/>
  <p:timing/>
</p:sld>
</file>

<file path=ppt/slides/slide6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052945" y="612202"/>
            <a:ext cx="10875818" cy="5632311"/>
          </a:xfrm>
          <a:prstGeom prst="rect">
            <a:avLst/>
          </a:prstGeom>
        </p:spPr>
        <p:txBody>
          <a:bodyPr wrap="square">
            <a:spAutoFit/>
          </a:bodyPr>
          <a:lstStyle>
            <a:defPPr>
              <a:defRPr kern="1200" smtId="4294967295"/>
            </a:defPPr>
          </a:lstStyle>
          <a:p>
            <a:pPr marL="285750" indent="-285750">
              <a:buFont typeface="Wingdings" panose="05000000000000000000" pitchFamily="2" charset="2"/>
              <a:buChar char="Ø"/>
            </a:pPr>
            <a:r>
              <a:rPr lang="en-US" sz="4000" b="1" smtClean="0"/>
              <a:t>Confidentiality </a:t>
            </a:r>
            <a:r>
              <a:rPr lang="en-US" sz="4000" b="1"/>
              <a:t>Agreements with liquidated damages provisions</a:t>
            </a:r>
          </a:p>
          <a:p>
            <a:pPr marL="571500" indent="-571500">
              <a:buFont typeface="Wingdings" panose="05000000000000000000" pitchFamily="2" charset="2"/>
              <a:buChar char="Ø"/>
            </a:pPr>
            <a:endParaRPr lang="en-US" sz="4000" b="1" smtClean="0"/>
          </a:p>
          <a:p>
            <a:pPr marL="571500" indent="-571500">
              <a:buFont typeface="Wingdings" panose="05000000000000000000" pitchFamily="2" charset="2"/>
              <a:buChar char="Ø"/>
            </a:pPr>
            <a:r>
              <a:rPr lang="en-US" sz="4000" b="1" smtClean="0"/>
              <a:t>Requests </a:t>
            </a:r>
            <a:r>
              <a:rPr lang="en-US" sz="4000" b="1"/>
              <a:t>for installment payments</a:t>
            </a:r>
          </a:p>
          <a:p>
            <a:pPr marL="571500" indent="-571500">
              <a:buFont typeface="Wingdings" panose="05000000000000000000" pitchFamily="2" charset="2"/>
              <a:buChar char="Ø"/>
            </a:pPr>
            <a:endParaRPr lang="en-US" sz="4000" b="1" smtClean="0"/>
          </a:p>
          <a:p>
            <a:pPr marL="571500" indent="-571500">
              <a:buFont typeface="Wingdings" panose="05000000000000000000" pitchFamily="2" charset="2"/>
              <a:buChar char="Ø"/>
            </a:pPr>
            <a:r>
              <a:rPr lang="en-US" sz="4000" b="1" smtClean="0"/>
              <a:t>Requests </a:t>
            </a:r>
            <a:r>
              <a:rPr lang="en-US" sz="4000" b="1"/>
              <a:t>for a long delay in making a settlement payment</a:t>
            </a:r>
          </a:p>
          <a:p>
            <a:pPr marL="571500" indent="-571500">
              <a:buFont typeface="Wingdings" panose="05000000000000000000" pitchFamily="2" charset="2"/>
              <a:buChar char="Ø"/>
            </a:pPr>
            <a:endParaRPr lang="en-US" sz="4000" b="1" smtClean="0"/>
          </a:p>
          <a:p>
            <a:pPr marL="571500" indent="-571500">
              <a:buFont typeface="Wingdings" panose="05000000000000000000" pitchFamily="2" charset="2"/>
              <a:buChar char="Ø"/>
            </a:pPr>
            <a:r>
              <a:rPr lang="en-US" sz="4000" b="1" smtClean="0"/>
              <a:t>Requests </a:t>
            </a:r>
            <a:r>
              <a:rPr lang="en-US" sz="4000" b="1"/>
              <a:t>for unusual release provisions</a:t>
            </a:r>
          </a:p>
        </p:txBody>
      </p:sp>
    </p:spTree>
    <p:extLst>
      <p:ext uri="{BB962C8B-B14F-4D97-AF65-F5344CB8AC3E}">
        <p14:creationId xmlns:p14="http://schemas.microsoft.com/office/powerpoint/2010/main" val="3071250787"/>
      </p:ext>
    </p:extLst>
  </p:cSld>
  <p:clrMapOvr>
    <a:masterClrMapping/>
  </p:clrMapOvr>
  <p:transition/>
  <p:timing/>
</p:sld>
</file>

<file path=ppt/slides/slide6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608870" y="3078079"/>
            <a:ext cx="11464998" cy="769441"/>
          </a:xfrm>
          <a:prstGeom prst="rect">
            <a:avLst/>
          </a:prstGeom>
        </p:spPr>
        <p:txBody>
          <a:bodyPr wrap="none">
            <a:spAutoFit/>
          </a:bodyPr>
          <a:lstStyle>
            <a:defPPr>
              <a:defRPr kern="1200" smtId="4294967295"/>
            </a:defPPr>
          </a:lstStyle>
          <a:p>
            <a:r>
              <a:rPr lang="en-US" sz="4400" b="1"/>
              <a:t>26.	Avoid “take it” or “leave it” </a:t>
            </a:r>
            <a:r>
              <a:rPr lang="en-US" sz="4400" b="1" smtClean="0"/>
              <a:t>proposals</a:t>
            </a:r>
            <a:endParaRPr lang="en-US" sz="4400" b="1"/>
          </a:p>
        </p:txBody>
      </p:sp>
    </p:spTree>
    <p:extLst>
      <p:ext uri="{BB962C8B-B14F-4D97-AF65-F5344CB8AC3E}">
        <p14:creationId xmlns:p14="http://schemas.microsoft.com/office/powerpoint/2010/main" val="555881613"/>
      </p:ext>
    </p:extLst>
  </p:cSld>
  <p:clrMapOvr>
    <a:masterClrMapping/>
  </p:clrMapOvr>
  <p:transition/>
  <p:timing/>
</p:sld>
</file>

<file path=ppt/slides/slide6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986971" y="2722480"/>
            <a:ext cx="15118556" cy="1446550"/>
          </a:xfrm>
          <a:prstGeom prst="rect">
            <a:avLst/>
          </a:prstGeom>
        </p:spPr>
        <p:txBody>
          <a:bodyPr wrap="square">
            <a:spAutoFit/>
          </a:bodyPr>
          <a:lstStyle>
            <a:defPPr>
              <a:defRPr kern="1200" smtId="4294967295"/>
            </a:defPPr>
          </a:lstStyle>
          <a:p>
            <a:pPr marL="742950" indent="-742950">
              <a:buAutoNum type="arabicPeriod" startAt="27"/>
            </a:pPr>
            <a:r>
              <a:rPr lang="en-US" sz="4400" b="1" smtClean="0"/>
              <a:t>Be </a:t>
            </a:r>
            <a:r>
              <a:rPr lang="en-US" sz="4400" b="1"/>
              <a:t>open to “out of the box” creative </a:t>
            </a:r>
            <a:endParaRPr lang="en-US" sz="4400" b="1" smtClean="0"/>
          </a:p>
          <a:p>
            <a:r>
              <a:rPr lang="en-US" sz="4400" b="1" smtClean="0"/>
              <a:t>thinking</a:t>
            </a:r>
            <a:endParaRPr lang="en-US" sz="4400" b="1"/>
          </a:p>
        </p:txBody>
      </p:sp>
    </p:spTree>
    <p:extLst>
      <p:ext uri="{BB962C8B-B14F-4D97-AF65-F5344CB8AC3E}">
        <p14:creationId xmlns:p14="http://schemas.microsoft.com/office/powerpoint/2010/main" val="1549537510"/>
      </p:ext>
    </p:extLst>
  </p:cSld>
  <p:clrMapOvr>
    <a:masterClrMapping/>
  </p:clrMapOvr>
  <p:transition/>
  <p:timing/>
</p:sld>
</file>

<file path=ppt/slides/slide6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983673" y="1997517"/>
            <a:ext cx="11208327" cy="2800767"/>
          </a:xfrm>
          <a:prstGeom prst="rect">
            <a:avLst/>
          </a:prstGeom>
        </p:spPr>
        <p:txBody>
          <a:bodyPr wrap="square">
            <a:spAutoFit/>
          </a:bodyPr>
          <a:lstStyle>
            <a:defPPr>
              <a:defRPr kern="1200" smtId="4294967295"/>
            </a:defPPr>
          </a:lstStyle>
          <a:p>
            <a:r>
              <a:rPr lang="en-US" sz="4400" b="1"/>
              <a:t>28.	In cases involving multiple, separately represented defendants, navigate upfront sticky issues of proportionate </a:t>
            </a:r>
            <a:r>
              <a:rPr lang="en-US" sz="4400" b="1" smtClean="0"/>
              <a:t>responsibility</a:t>
            </a:r>
            <a:endParaRPr lang="en-US" sz="4400" b="1"/>
          </a:p>
        </p:txBody>
      </p:sp>
    </p:spTree>
    <p:extLst>
      <p:ext uri="{BB962C8B-B14F-4D97-AF65-F5344CB8AC3E}">
        <p14:creationId xmlns:p14="http://schemas.microsoft.com/office/powerpoint/2010/main" val="734599658"/>
      </p:ext>
    </p:extLst>
  </p:cSld>
  <p:clrMapOvr>
    <a:masterClrMapping/>
  </p:clrMapOvr>
  <p:transition/>
  <p:timing/>
</p:sld>
</file>

<file path=ppt/slides/slide6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20436" y="1346399"/>
            <a:ext cx="11152909" cy="3477875"/>
          </a:xfrm>
          <a:prstGeom prst="rect">
            <a:avLst/>
          </a:prstGeom>
        </p:spPr>
        <p:txBody>
          <a:bodyPr wrap="square">
            <a:spAutoFit/>
          </a:bodyPr>
          <a:lstStyle>
            <a:defPPr>
              <a:defRPr kern="1200" smtId="4294967295"/>
            </a:defPPr>
          </a:lstStyle>
          <a:p>
            <a:r>
              <a:rPr lang="en-US" sz="4400" b="1"/>
              <a:t>•	Which defendant will take the lead in making the first offer</a:t>
            </a:r>
            <a:r>
              <a:rPr lang="en-US" sz="4400" b="1" smtClean="0"/>
              <a:t>?</a:t>
            </a:r>
          </a:p>
          <a:p>
            <a:endParaRPr lang="en-US" sz="4400" b="1"/>
          </a:p>
          <a:p>
            <a:r>
              <a:rPr lang="en-US" sz="4400" b="1"/>
              <a:t>•	What settlement percentage or total amount will each defendant pay?</a:t>
            </a:r>
          </a:p>
        </p:txBody>
      </p:sp>
    </p:spTree>
    <p:extLst>
      <p:ext uri="{BB962C8B-B14F-4D97-AF65-F5344CB8AC3E}">
        <p14:creationId xmlns:p14="http://schemas.microsoft.com/office/powerpoint/2010/main" val="3940284089"/>
      </p:ext>
    </p:extLst>
  </p:cSld>
  <p:clrMapOvr>
    <a:masterClrMapping/>
  </p:clrMapOvr>
  <p:transition/>
  <p:timing/>
</p:sld>
</file>

<file path=ppt/slides/slide6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343891" y="2842599"/>
            <a:ext cx="9975273" cy="1446550"/>
          </a:xfrm>
          <a:prstGeom prst="rect">
            <a:avLst/>
          </a:prstGeom>
        </p:spPr>
        <p:txBody>
          <a:bodyPr wrap="square">
            <a:spAutoFit/>
          </a:bodyPr>
          <a:lstStyle>
            <a:defPPr>
              <a:defRPr kern="1200" smtId="4294967295"/>
            </a:defPPr>
          </a:lstStyle>
          <a:p>
            <a:r>
              <a:rPr lang="en-US" sz="4400" b="1"/>
              <a:t>29.	Determine whether a “global” settlement is </a:t>
            </a:r>
            <a:r>
              <a:rPr lang="en-US" sz="4400" b="1" smtClean="0"/>
              <a:t>required</a:t>
            </a:r>
            <a:endParaRPr lang="en-US" sz="4400" b="1"/>
          </a:p>
        </p:txBody>
      </p:sp>
    </p:spTree>
    <p:extLst>
      <p:ext uri="{BB962C8B-B14F-4D97-AF65-F5344CB8AC3E}">
        <p14:creationId xmlns:p14="http://schemas.microsoft.com/office/powerpoint/2010/main" val="2617010623"/>
      </p:ext>
    </p:extLst>
  </p:cSld>
  <p:clrMapOvr>
    <a:masterClrMapping/>
  </p:clrMapOvr>
  <p:transition/>
  <p:timing/>
</p:sld>
</file>

<file path=ppt/slides/slide6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969819" y="2274562"/>
            <a:ext cx="11360727" cy="2123658"/>
          </a:xfrm>
          <a:prstGeom prst="rect">
            <a:avLst/>
          </a:prstGeom>
        </p:spPr>
        <p:txBody>
          <a:bodyPr wrap="square">
            <a:spAutoFit/>
          </a:bodyPr>
          <a:lstStyle>
            <a:defPPr>
              <a:defRPr kern="1200" smtId="4294967295"/>
            </a:defPPr>
          </a:lstStyle>
          <a:p>
            <a:r>
              <a:rPr lang="en-US" sz="4400" b="1"/>
              <a:t>30.	In cases in which you represent multiple plaintiffs, carefully consider conflict </a:t>
            </a:r>
            <a:r>
              <a:rPr lang="en-US" sz="4400" b="1" smtClean="0"/>
              <a:t>issues </a:t>
            </a:r>
            <a:endParaRPr lang="en-US" sz="4400" b="1"/>
          </a:p>
        </p:txBody>
      </p:sp>
    </p:spTree>
    <p:extLst>
      <p:ext uri="{BB962C8B-B14F-4D97-AF65-F5344CB8AC3E}">
        <p14:creationId xmlns:p14="http://schemas.microsoft.com/office/powerpoint/2010/main" val="3251215709"/>
      </p:ext>
    </p:extLst>
  </p:cSld>
  <p:clrMapOvr>
    <a:masterClrMapping/>
  </p:clrMapOvr>
  <p:transition/>
  <p:timing/>
</p:sld>
</file>

<file path=ppt/slides/slide6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63782" y="2704053"/>
            <a:ext cx="10792691" cy="1446550"/>
          </a:xfrm>
          <a:prstGeom prst="rect">
            <a:avLst/>
          </a:prstGeom>
        </p:spPr>
        <p:txBody>
          <a:bodyPr wrap="square">
            <a:spAutoFit/>
          </a:bodyPr>
          <a:lstStyle>
            <a:defPPr>
              <a:defRPr kern="1200" smtId="4294967295"/>
            </a:defPPr>
          </a:lstStyle>
          <a:p>
            <a:r>
              <a:rPr lang="en-US" sz="4400" b="1"/>
              <a:t>31.	Don’t become too emotionally involved in the </a:t>
            </a:r>
            <a:r>
              <a:rPr lang="en-US" sz="4400" b="1" smtClean="0"/>
              <a:t>negotiation </a:t>
            </a:r>
            <a:endParaRPr lang="en-US" sz="4400" b="1"/>
          </a:p>
        </p:txBody>
      </p:sp>
    </p:spTree>
    <p:extLst>
      <p:ext uri="{BB962C8B-B14F-4D97-AF65-F5344CB8AC3E}">
        <p14:creationId xmlns:p14="http://schemas.microsoft.com/office/powerpoint/2010/main" val="830318650"/>
      </p:ext>
    </p:extLst>
  </p:cSld>
  <p:clrMapOvr>
    <a:masterClrMapping/>
  </p:clrMapOvr>
  <p:transition/>
  <p:timing/>
</p:sld>
</file>

<file path=ppt/slides/slide6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443346" y="1831354"/>
            <a:ext cx="11249891" cy="3416320"/>
          </a:xfrm>
          <a:prstGeom prst="rect">
            <a:avLst/>
          </a:prstGeom>
        </p:spPr>
        <p:txBody>
          <a:bodyPr wrap="square">
            <a:spAutoFit/>
          </a:bodyPr>
          <a:lstStyle>
            <a:defPPr>
              <a:defRPr kern="1200" smtId="4294967295"/>
            </a:defPPr>
          </a:lstStyle>
          <a:p>
            <a:pPr algn="ctr"/>
            <a:r>
              <a:rPr lang="en-US" sz="5400" b="1" i="1" smtClean="0"/>
              <a:t>JUDGE PRICE</a:t>
            </a:r>
          </a:p>
          <a:p>
            <a:pPr algn="ctr"/>
            <a:endParaRPr lang="en-US" sz="5400" b="1" i="1"/>
          </a:p>
          <a:p>
            <a:pPr algn="ctr"/>
            <a:r>
              <a:rPr lang="en-US" sz="5400" b="1" i="1" smtClean="0"/>
              <a:t> FURTHER THOUGHTS AND CONSIDERATIONS</a:t>
            </a:r>
            <a:endParaRPr lang="en-US" sz="5400" b="1" i="1"/>
          </a:p>
        </p:txBody>
      </p:sp>
    </p:spTree>
    <p:extLst>
      <p:ext uri="{BB962C8B-B14F-4D97-AF65-F5344CB8AC3E}">
        <p14:creationId xmlns:p14="http://schemas.microsoft.com/office/powerpoint/2010/main" val="4033210456"/>
      </p:ext>
    </p:extLst>
  </p:cSld>
  <p:clrMapOvr>
    <a:masterClrMapping/>
  </p:clrMapOvr>
  <p:transition/>
  <p:timing/>
</p:sld>
</file>

<file path=ppt/slides/slide6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368709" y="474345"/>
            <a:ext cx="11621729" cy="6001643"/>
          </a:xfrm>
          <a:prstGeom prst="rect">
            <a:avLst/>
          </a:prstGeom>
        </p:spPr>
        <p:txBody>
          <a:bodyPr wrap="square">
            <a:spAutoFit/>
          </a:bodyPr>
          <a:lstStyle>
            <a:defPPr>
              <a:defRPr kern="1200" smtId="4294967295"/>
            </a:defPPr>
          </a:lstStyle>
          <a:p>
            <a:r>
              <a:rPr lang="en-US" sz="4800" b="1" i="1"/>
              <a:t>Authority for Court Ordered Mediation by Alabama Courts</a:t>
            </a:r>
          </a:p>
          <a:p>
            <a:endParaRPr lang="en-US" sz="3600" smtClean="0"/>
          </a:p>
          <a:p>
            <a:endParaRPr lang="en-US" sz="3600" b="1"/>
          </a:p>
          <a:p>
            <a:pPr marL="571500" indent="-571500">
              <a:buFont typeface="Wingdings" panose="05000000000000000000" pitchFamily="2" charset="2"/>
              <a:buChar char="Ø"/>
            </a:pPr>
            <a:r>
              <a:rPr lang="en-US" sz="3600" b="1" smtClean="0"/>
              <a:t>Mandatory </a:t>
            </a:r>
            <a:r>
              <a:rPr lang="en-US" sz="3600" b="1"/>
              <a:t>Mediation – Prior to trial § </a:t>
            </a:r>
            <a:r>
              <a:rPr lang="en-US" sz="3600" b="1" smtClean="0"/>
              <a:t>6-6-20</a:t>
            </a:r>
          </a:p>
          <a:p>
            <a:endParaRPr lang="en-US" sz="3600" b="1"/>
          </a:p>
          <a:p>
            <a:pPr marL="1485900" lvl="2" indent="-571500">
              <a:buFont typeface="Wingdings" panose="05000000000000000000" pitchFamily="2" charset="2"/>
              <a:buChar char="§"/>
            </a:pPr>
            <a:r>
              <a:rPr lang="en-US" sz="3600" b="1" smtClean="0"/>
              <a:t>Act </a:t>
            </a:r>
            <a:r>
              <a:rPr lang="en-US" sz="3600" b="1"/>
              <a:t>became effective May 17, </a:t>
            </a:r>
            <a:r>
              <a:rPr lang="en-US" sz="3600" b="1" smtClean="0"/>
              <a:t>1996</a:t>
            </a:r>
          </a:p>
          <a:p>
            <a:pPr marL="571500" indent="-571500">
              <a:buFont typeface="Wingdings" panose="05000000000000000000" pitchFamily="2" charset="2"/>
              <a:buChar char="§"/>
            </a:pPr>
            <a:endParaRPr lang="en-US" sz="3600" b="1"/>
          </a:p>
          <a:p>
            <a:pPr marL="1485900" lvl="2" indent="-571500">
              <a:buFont typeface="Wingdings" panose="05000000000000000000" pitchFamily="2" charset="2"/>
              <a:buChar char="§"/>
            </a:pPr>
            <a:r>
              <a:rPr lang="en-US" sz="3600" b="1" smtClean="0"/>
              <a:t>Mediation </a:t>
            </a:r>
            <a:r>
              <a:rPr lang="en-US" sz="3600" b="1"/>
              <a:t>is mandatory for all parties in the following instances</a:t>
            </a:r>
            <a:r>
              <a:rPr lang="en-US" sz="3600" b="1" smtClean="0"/>
              <a:t>:</a:t>
            </a:r>
            <a:endParaRPr lang="en-US" sz="3600" b="1"/>
          </a:p>
        </p:txBody>
      </p:sp>
    </p:spTree>
    <p:extLst>
      <p:ext uri="{BB962C8B-B14F-4D97-AF65-F5344CB8AC3E}">
        <p14:creationId xmlns:p14="http://schemas.microsoft.com/office/powerpoint/2010/main" val="3789619537"/>
      </p:ext>
    </p:extLst>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651163" y="1526555"/>
            <a:ext cx="10958946" cy="3754874"/>
          </a:xfrm>
          <a:prstGeom prst="rect">
            <a:avLst/>
          </a:prstGeom>
        </p:spPr>
        <p:txBody>
          <a:bodyPr wrap="square">
            <a:spAutoFit/>
          </a:bodyPr>
          <a:lstStyle>
            <a:defPPr>
              <a:defRPr kern="1200" smtId="4294967295"/>
            </a:defPPr>
          </a:lstStyle>
          <a:p>
            <a:r>
              <a:rPr lang="en-US" sz="4000" b="1">
                <a:solidFill>
                  <a:prstClr val="white"/>
                </a:solidFill>
                <a:latin typeface="Century Gothic" panose="020b0502020202020204" pitchFamily="34" charset="0"/>
              </a:rPr>
              <a:t>B.  Choose your mediator carefully</a:t>
            </a:r>
          </a:p>
          <a:p>
            <a:endParaRPr lang="en-US" b="1">
              <a:solidFill>
                <a:prstClr val="white"/>
              </a:solidFill>
              <a:latin typeface="Century Gothic" panose="020b0502020202020204" pitchFamily="34" charset="0"/>
            </a:endParaRPr>
          </a:p>
          <a:p>
            <a:pPr marL="1028700" lvl="1" indent="-571500">
              <a:buFont typeface="Wingdings" panose="05000000000000000000" pitchFamily="2" charset="2"/>
              <a:buChar char="§"/>
            </a:pPr>
            <a:r>
              <a:rPr lang="en-US" sz="3600" b="1">
                <a:solidFill>
                  <a:prstClr val="white"/>
                </a:solidFill>
                <a:latin typeface="Century Gothic" panose="020b0502020202020204" pitchFamily="34" charset="0"/>
              </a:rPr>
              <a:t>Style - evaluative or facilitative</a:t>
            </a:r>
          </a:p>
          <a:p>
            <a:pPr marL="1028700" lvl="1"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1028700" lvl="1" indent="-571500">
              <a:buFont typeface="Wingdings" panose="05000000000000000000" pitchFamily="2" charset="2"/>
              <a:buChar char="§"/>
            </a:pPr>
            <a:r>
              <a:rPr lang="en-US" sz="3600" b="1">
                <a:solidFill>
                  <a:prstClr val="white"/>
                </a:solidFill>
                <a:latin typeface="Century Gothic" panose="020b0502020202020204" pitchFamily="34" charset="0"/>
              </a:rPr>
              <a:t>Experience</a:t>
            </a:r>
          </a:p>
          <a:p>
            <a:pPr lvl="1"/>
            <a:endParaRPr lang="en-US" sz="3600" b="1">
              <a:solidFill>
                <a:prstClr val="white"/>
              </a:solidFill>
              <a:latin typeface="Century Gothic" panose="020b0502020202020204" pitchFamily="34" charset="0"/>
            </a:endParaRPr>
          </a:p>
          <a:p>
            <a:pPr marL="1028700" lvl="1" indent="-571500">
              <a:buFont typeface="Wingdings" panose="05000000000000000000" pitchFamily="2" charset="2"/>
              <a:buChar char="§"/>
            </a:pPr>
            <a:r>
              <a:rPr lang="en-US" sz="3600" b="1">
                <a:solidFill>
                  <a:prstClr val="white"/>
                </a:solidFill>
                <a:latin typeface="Century Gothic" panose="020b0502020202020204" pitchFamily="34" charset="0"/>
              </a:rPr>
              <a:t>Prepare</a:t>
            </a:r>
          </a:p>
        </p:txBody>
      </p:sp>
    </p:spTree>
    <p:extLst>
      <p:ext uri="{BB962C8B-B14F-4D97-AF65-F5344CB8AC3E}">
        <p14:creationId xmlns:p14="http://schemas.microsoft.com/office/powerpoint/2010/main" val="926479158"/>
      </p:ext>
    </p:extLst>
  </p:cSld>
  <p:clrMapOvr>
    <a:masterClrMapping/>
  </p:clrMapOvr>
  <p:transition/>
  <p:timing/>
</p:sld>
</file>

<file path=ppt/slides/slide7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27819" y="1619469"/>
            <a:ext cx="11724968" cy="3416320"/>
          </a:xfrm>
          <a:prstGeom prst="rect">
            <a:avLst/>
          </a:prstGeom>
        </p:spPr>
        <p:txBody>
          <a:bodyPr wrap="square">
            <a:spAutoFit/>
          </a:bodyPr>
          <a:lstStyle>
            <a:defPPr>
              <a:defRPr kern="1200" smtId="4294967295"/>
            </a:defPPr>
          </a:lstStyle>
          <a:p>
            <a:pPr marL="571500" indent="-571500">
              <a:buFont typeface="Wingdings" panose="05000000000000000000" pitchFamily="2" charset="2"/>
              <a:buChar char="§"/>
            </a:pPr>
            <a:r>
              <a:rPr lang="en-US" sz="3600" b="1" smtClean="0"/>
              <a:t>At </a:t>
            </a:r>
            <a:r>
              <a:rPr lang="en-US" sz="3600" b="1"/>
              <a:t>any time where all parties </a:t>
            </a:r>
            <a:r>
              <a:rPr lang="en-US" sz="3600" b="1" smtClean="0"/>
              <a:t>agree</a:t>
            </a:r>
          </a:p>
          <a:p>
            <a:pPr marL="571500" indent="-571500">
              <a:buFont typeface="Wingdings" panose="05000000000000000000" pitchFamily="2" charset="2"/>
              <a:buChar char="§"/>
            </a:pPr>
            <a:endParaRPr lang="en-US" sz="3600" b="1"/>
          </a:p>
          <a:p>
            <a:pPr marL="571500" indent="-571500">
              <a:buFont typeface="Wingdings" panose="05000000000000000000" pitchFamily="2" charset="2"/>
              <a:buChar char="§"/>
            </a:pPr>
            <a:r>
              <a:rPr lang="en-US" sz="3600" b="1" smtClean="0"/>
              <a:t>Upon </a:t>
            </a:r>
            <a:r>
              <a:rPr lang="en-US" sz="3600" b="1"/>
              <a:t>motion by any </a:t>
            </a:r>
            <a:r>
              <a:rPr lang="en-US" sz="3600" b="1" smtClean="0"/>
              <a:t>party</a:t>
            </a:r>
          </a:p>
          <a:p>
            <a:pPr marL="571500" indent="-571500">
              <a:buFont typeface="Wingdings" panose="05000000000000000000" pitchFamily="2" charset="2"/>
              <a:buChar char="§"/>
            </a:pPr>
            <a:endParaRPr lang="en-US" sz="3600" b="1"/>
          </a:p>
          <a:p>
            <a:pPr marL="571500" indent="-571500">
              <a:buFont typeface="Wingdings" panose="05000000000000000000" pitchFamily="2" charset="2"/>
              <a:buChar char="§"/>
            </a:pPr>
            <a:r>
              <a:rPr lang="en-US" sz="3600" b="1"/>
              <a:t>The party asking for mediation shall pay the costs – except attorney fees, unless otherwise </a:t>
            </a:r>
            <a:r>
              <a:rPr lang="en-US" sz="3600" b="1" smtClean="0"/>
              <a:t>agreed</a:t>
            </a:r>
            <a:endParaRPr lang="en-US" sz="3600" b="1"/>
          </a:p>
        </p:txBody>
      </p:sp>
    </p:spTree>
    <p:extLst>
      <p:ext uri="{BB962C8B-B14F-4D97-AF65-F5344CB8AC3E}">
        <p14:creationId xmlns:p14="http://schemas.microsoft.com/office/powerpoint/2010/main" val="2925976155"/>
      </p:ext>
    </p:extLst>
  </p:cSld>
  <p:clrMapOvr>
    <a:masterClrMapping/>
  </p:clrMapOvr>
  <p:transition/>
  <p:timing/>
</p:sld>
</file>

<file path=ppt/slides/slide7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442452" y="1009698"/>
            <a:ext cx="11164529" cy="5078313"/>
          </a:xfrm>
          <a:prstGeom prst="rect">
            <a:avLst/>
          </a:prstGeom>
        </p:spPr>
        <p:txBody>
          <a:bodyPr wrap="square">
            <a:spAutoFit/>
          </a:bodyPr>
          <a:lstStyle>
            <a:defPPr>
              <a:defRPr kern="1200" smtId="4294967295"/>
            </a:defPPr>
          </a:lstStyle>
          <a:p>
            <a:pPr marL="571500" indent="-571500">
              <a:buFont typeface="Wingdings" panose="05000000000000000000" pitchFamily="2" charset="2"/>
              <a:buChar char="§"/>
            </a:pPr>
            <a:r>
              <a:rPr lang="en-US" sz="3600" b="1" smtClean="0"/>
              <a:t>The </a:t>
            </a:r>
            <a:r>
              <a:rPr lang="en-US" sz="3600" b="1"/>
              <a:t>trial court may on its own motion order mediation – the trial court may allocate the costs of mediation, except attorney fees among the </a:t>
            </a:r>
            <a:r>
              <a:rPr lang="en-US" sz="3600" b="1" smtClean="0"/>
              <a:t>parties</a:t>
            </a:r>
          </a:p>
          <a:p>
            <a:pPr marL="571500" indent="-571500">
              <a:buFont typeface="Wingdings" panose="05000000000000000000" pitchFamily="2" charset="2"/>
              <a:buChar char="§"/>
            </a:pPr>
            <a:endParaRPr lang="en-US" sz="3600" b="1"/>
          </a:p>
          <a:p>
            <a:pPr marL="571500" indent="-571500">
              <a:buFont typeface="Wingdings" panose="05000000000000000000" pitchFamily="2" charset="2"/>
              <a:buChar char="§"/>
            </a:pPr>
            <a:r>
              <a:rPr lang="en-US" sz="3600" b="1" smtClean="0"/>
              <a:t>If </a:t>
            </a:r>
            <a:r>
              <a:rPr lang="en-US" sz="3600" b="1"/>
              <a:t>any party fails to mediate – the court may </a:t>
            </a:r>
            <a:r>
              <a:rPr lang="en-US" sz="3600" b="1" smtClean="0"/>
              <a:t>apply </a:t>
            </a:r>
            <a:r>
              <a:rPr lang="en-US" sz="3600" b="1"/>
              <a:t>such sanctions as it deems </a:t>
            </a:r>
            <a:r>
              <a:rPr lang="en-US" sz="3600" b="1" smtClean="0"/>
              <a:t>appropriate </a:t>
            </a:r>
            <a:r>
              <a:rPr lang="en-US" sz="3600" b="1"/>
              <a:t>pursuant to Rule 37 of the Alabama Rules of Civil </a:t>
            </a:r>
            <a:r>
              <a:rPr lang="en-US" sz="3600" b="1" smtClean="0"/>
              <a:t>Procedure</a:t>
            </a:r>
            <a:endParaRPr lang="en-US" sz="3600" b="1"/>
          </a:p>
        </p:txBody>
      </p:sp>
    </p:spTree>
    <p:extLst>
      <p:ext uri="{BB962C8B-B14F-4D97-AF65-F5344CB8AC3E}">
        <p14:creationId xmlns:p14="http://schemas.microsoft.com/office/powerpoint/2010/main" val="1480357486"/>
      </p:ext>
    </p:extLst>
  </p:cSld>
  <p:clrMapOvr>
    <a:masterClrMapping/>
  </p:clrMapOvr>
  <p:transition/>
  <p:timing/>
</p:sld>
</file>

<file path=ppt/slides/slide7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943896" y="1840694"/>
            <a:ext cx="10943304" cy="2862322"/>
          </a:xfrm>
          <a:prstGeom prst="rect">
            <a:avLst/>
          </a:prstGeom>
        </p:spPr>
        <p:txBody>
          <a:bodyPr wrap="square">
            <a:spAutoFit/>
          </a:bodyPr>
          <a:lstStyle>
            <a:defPPr>
              <a:defRPr kern="1200" smtId="4294967295"/>
            </a:defPPr>
          </a:lstStyle>
          <a:p>
            <a:r>
              <a:rPr lang="en-US" sz="3600" b="1"/>
              <a:t>The exceptions where mediation shall not be ordered i.e</a:t>
            </a:r>
            <a:r>
              <a:rPr lang="en-US" sz="3600" b="1" smtClean="0"/>
              <a:t>., </a:t>
            </a:r>
            <a:r>
              <a:rPr lang="en-US" sz="3600" b="1"/>
              <a:t>petition for </a:t>
            </a:r>
            <a:r>
              <a:rPr lang="en-US" sz="3600" b="1" smtClean="0"/>
              <a:t>protective </a:t>
            </a:r>
            <a:r>
              <a:rPr lang="en-US" sz="3600" b="1"/>
              <a:t>order – where domestic violence is </a:t>
            </a:r>
            <a:r>
              <a:rPr lang="en-US" sz="3600" b="1" smtClean="0"/>
              <a:t>alleged</a:t>
            </a:r>
          </a:p>
          <a:p>
            <a:endParaRPr lang="en-US" sz="3600" b="1"/>
          </a:p>
          <a:p>
            <a:r>
              <a:rPr lang="en-US" sz="3600" b="1"/>
              <a:t>Custody or visitation of a child, etc.</a:t>
            </a:r>
          </a:p>
        </p:txBody>
      </p:sp>
    </p:spTree>
    <p:extLst>
      <p:ext uri="{BB962C8B-B14F-4D97-AF65-F5344CB8AC3E}">
        <p14:creationId xmlns:p14="http://schemas.microsoft.com/office/powerpoint/2010/main" val="273466658"/>
      </p:ext>
    </p:extLst>
  </p:cSld>
  <p:clrMapOvr>
    <a:masterClrMapping/>
  </p:clrMapOvr>
  <p:transition/>
  <p:timing/>
</p:sld>
</file>

<file path=ppt/slides/slide7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3" name="Rectangle 2"/>
          <p:cNvSpPr/>
          <p:nvPr/>
        </p:nvSpPr>
        <p:spPr>
          <a:xfrm>
            <a:off x="781663" y="738463"/>
            <a:ext cx="10913807" cy="5878532"/>
          </a:xfrm>
          <a:prstGeom prst="rect">
            <a:avLst/>
          </a:prstGeom>
        </p:spPr>
        <p:txBody>
          <a:bodyPr wrap="square">
            <a:spAutoFit/>
          </a:bodyPr>
          <a:lstStyle>
            <a:defPPr>
              <a:defRPr kern="1200" smtId="4294967295"/>
            </a:defPPr>
          </a:lstStyle>
          <a:p>
            <a:r>
              <a:rPr lang="en-US" sz="4400" b="1" i="1"/>
              <a:t>Preparation by the </a:t>
            </a:r>
            <a:r>
              <a:rPr lang="en-US" sz="4400" b="1" i="1" smtClean="0"/>
              <a:t>Mediator</a:t>
            </a:r>
          </a:p>
          <a:p>
            <a:endParaRPr lang="en-US" sz="4400" b="1"/>
          </a:p>
          <a:p>
            <a:endParaRPr lang="en-US"/>
          </a:p>
          <a:p>
            <a:r>
              <a:rPr lang="en-US" sz="3600" b="1" smtClean="0"/>
              <a:t>The </a:t>
            </a:r>
            <a:r>
              <a:rPr lang="en-US" sz="3600" b="1"/>
              <a:t>mediator sets the date and time for the mediation. The mediator also sets the date and time for the confidential mediation statements from the parties in advance of the mediation date. The statements should include any legal precedent in support of the issues involved in the </a:t>
            </a:r>
            <a:r>
              <a:rPr lang="en-US" sz="3600" b="1" smtClean="0"/>
              <a:t>case</a:t>
            </a:r>
          </a:p>
          <a:p>
            <a:pPr marL="342900" indent="-342900">
              <a:buAutoNum type="arabicPeriod" startAt="2"/>
            </a:pPr>
            <a:endParaRPr lang="en-US"/>
          </a:p>
        </p:txBody>
      </p:sp>
    </p:spTree>
    <p:extLst>
      <p:ext uri="{BB962C8B-B14F-4D97-AF65-F5344CB8AC3E}">
        <p14:creationId xmlns:p14="http://schemas.microsoft.com/office/powerpoint/2010/main" val="3211853474"/>
      </p:ext>
    </p:extLst>
  </p:cSld>
  <p:clrMapOvr>
    <a:masterClrMapping/>
  </p:clrMapOvr>
  <p:transition/>
  <p:timing/>
</p:sld>
</file>

<file path=ppt/slides/slide7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858297" y="2156173"/>
            <a:ext cx="9778180" cy="2031325"/>
          </a:xfrm>
          <a:prstGeom prst="rect">
            <a:avLst/>
          </a:prstGeom>
        </p:spPr>
        <p:txBody>
          <a:bodyPr wrap="square">
            <a:spAutoFit/>
          </a:bodyPr>
          <a:lstStyle>
            <a:defPPr>
              <a:defRPr kern="1200" smtId="4294967295"/>
            </a:defPPr>
          </a:lstStyle>
          <a:p>
            <a:endParaRPr lang="en-US"/>
          </a:p>
          <a:p>
            <a:r>
              <a:rPr lang="en-US" sz="3600" b="1"/>
              <a:t>The mediator must know and understand the issues in the case on par with the parties and attorneys</a:t>
            </a:r>
          </a:p>
        </p:txBody>
      </p:sp>
    </p:spTree>
    <p:extLst>
      <p:ext uri="{BB962C8B-B14F-4D97-AF65-F5344CB8AC3E}">
        <p14:creationId xmlns:p14="http://schemas.microsoft.com/office/powerpoint/2010/main" val="3358001043"/>
      </p:ext>
    </p:extLst>
  </p:cSld>
  <p:clrMapOvr>
    <a:masterClrMapping/>
  </p:clrMapOvr>
  <p:transition/>
  <p:timing/>
</p:sld>
</file>

<file path=ppt/slides/slide7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693174" y="626239"/>
            <a:ext cx="11017046" cy="5755422"/>
          </a:xfrm>
          <a:prstGeom prst="rect">
            <a:avLst/>
          </a:prstGeom>
        </p:spPr>
        <p:txBody>
          <a:bodyPr wrap="square">
            <a:spAutoFit/>
          </a:bodyPr>
          <a:lstStyle>
            <a:defPPr>
              <a:defRPr kern="1200" smtId="4294967295"/>
            </a:defPPr>
          </a:lstStyle>
          <a:p>
            <a:r>
              <a:rPr lang="en-US" sz="4400" b="1" i="1"/>
              <a:t>Mediation Procedure</a:t>
            </a:r>
          </a:p>
          <a:p>
            <a:endParaRPr lang="en-US" sz="3600" b="1" smtClean="0"/>
          </a:p>
          <a:p>
            <a:endParaRPr lang="en-US" sz="3600" b="1"/>
          </a:p>
          <a:p>
            <a:pPr marL="742950" indent="-742950">
              <a:buFont typeface="Wingdings" panose="05000000000000000000" pitchFamily="2" charset="2"/>
              <a:buChar char="§"/>
            </a:pPr>
            <a:r>
              <a:rPr lang="en-US" sz="3600" b="1" smtClean="0"/>
              <a:t>First</a:t>
            </a:r>
            <a:r>
              <a:rPr lang="en-US" sz="3600" b="1"/>
              <a:t>, trust must be established among mediator and the </a:t>
            </a:r>
            <a:r>
              <a:rPr lang="en-US" sz="3600" b="1" smtClean="0"/>
              <a:t>participants</a:t>
            </a:r>
          </a:p>
          <a:p>
            <a:pPr marL="571500" indent="-571500">
              <a:buFont typeface="Wingdings" panose="05000000000000000000" pitchFamily="2" charset="2"/>
              <a:buChar char="§"/>
            </a:pPr>
            <a:endParaRPr lang="en-US" sz="3600" b="1"/>
          </a:p>
          <a:p>
            <a:pPr marL="742950" indent="-742950">
              <a:buFont typeface="Wingdings" panose="05000000000000000000" pitchFamily="2" charset="2"/>
              <a:buChar char="§"/>
            </a:pPr>
            <a:r>
              <a:rPr lang="en-US" sz="3600" b="1" smtClean="0"/>
              <a:t>All </a:t>
            </a:r>
            <a:r>
              <a:rPr lang="en-US" sz="3600" b="1"/>
              <a:t>persons needed to approve settlement must be present or available by telephone, email, etc. for immediate </a:t>
            </a:r>
            <a:r>
              <a:rPr lang="en-US" sz="3600" b="1" smtClean="0"/>
              <a:t>contact</a:t>
            </a:r>
          </a:p>
          <a:p>
            <a:endParaRPr lang="en-US" sz="3600" b="1"/>
          </a:p>
        </p:txBody>
      </p:sp>
    </p:spTree>
    <p:extLst>
      <p:ext uri="{BB962C8B-B14F-4D97-AF65-F5344CB8AC3E}">
        <p14:creationId xmlns:p14="http://schemas.microsoft.com/office/powerpoint/2010/main" val="578041231"/>
      </p:ext>
    </p:extLst>
  </p:cSld>
  <p:clrMapOvr>
    <a:masterClrMapping/>
  </p:clrMapOvr>
  <p:transition/>
  <p:timing/>
</p:sld>
</file>

<file path=ppt/slides/slide7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471948" y="1401463"/>
            <a:ext cx="11503742" cy="5016758"/>
          </a:xfrm>
          <a:prstGeom prst="rect">
            <a:avLst/>
          </a:prstGeom>
        </p:spPr>
        <p:txBody>
          <a:bodyPr wrap="square">
            <a:spAutoFit/>
          </a:bodyPr>
          <a:lstStyle>
            <a:defPPr>
              <a:defRPr kern="1200" smtId="4294967295"/>
            </a:defPPr>
          </a:lstStyle>
          <a:p>
            <a:pPr marL="742950" indent="-742950">
              <a:buFont typeface="Arial" panose="020b0604020202020204" pitchFamily="34" charset="0"/>
              <a:buChar char="•"/>
            </a:pPr>
            <a:r>
              <a:rPr lang="en-US" sz="4000" b="1" smtClean="0"/>
              <a:t>The </a:t>
            </a:r>
            <a:r>
              <a:rPr lang="en-US" sz="4000" b="1"/>
              <a:t>mediator must demonstrate that he/she is neutral – that he/she has the education, training, and experience to mediate the </a:t>
            </a:r>
            <a:r>
              <a:rPr lang="en-US" sz="4000" b="1" smtClean="0"/>
              <a:t>case</a:t>
            </a:r>
          </a:p>
          <a:p>
            <a:pPr marL="742950" indent="-742950">
              <a:buFont typeface="Arial" panose="020b0604020202020204" pitchFamily="34" charset="0"/>
              <a:buChar char="•"/>
            </a:pPr>
            <a:endParaRPr lang="en-US" sz="4000" b="1"/>
          </a:p>
          <a:p>
            <a:pPr marL="742950" indent="-742950">
              <a:buFont typeface="Arial" panose="020b0604020202020204" pitchFamily="34" charset="0"/>
              <a:buChar char="•"/>
            </a:pPr>
            <a:r>
              <a:rPr lang="en-US" sz="4000" b="1" smtClean="0"/>
              <a:t>Good faith by the parties and attorneys must be shown</a:t>
            </a:r>
          </a:p>
          <a:p>
            <a:endParaRPr lang="en-US" sz="4000" b="1" smtClean="0"/>
          </a:p>
        </p:txBody>
      </p:sp>
    </p:spTree>
    <p:extLst>
      <p:ext uri="{BB962C8B-B14F-4D97-AF65-F5344CB8AC3E}">
        <p14:creationId xmlns:p14="http://schemas.microsoft.com/office/powerpoint/2010/main" val="245500331"/>
      </p:ext>
    </p:extLst>
  </p:cSld>
  <p:clrMapOvr>
    <a:masterClrMapping/>
  </p:clrMapOvr>
  <p:transition/>
  <p:timing/>
</p:sld>
</file>

<file path=ppt/slides/slide7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076631" y="2050392"/>
            <a:ext cx="10618839" cy="3693319"/>
          </a:xfrm>
          <a:prstGeom prst="rect">
            <a:avLst/>
          </a:prstGeom>
        </p:spPr>
        <p:txBody>
          <a:bodyPr wrap="square">
            <a:spAutoFit/>
          </a:bodyPr>
          <a:lstStyle>
            <a:defPPr>
              <a:defRPr kern="1200" smtId="4294967295"/>
            </a:defPPr>
          </a:lstStyle>
          <a:p>
            <a:pPr marL="571500" indent="-571500">
              <a:buFont typeface="Wingdings" panose="05000000000000000000" pitchFamily="2" charset="2"/>
              <a:buChar char="§"/>
            </a:pPr>
            <a:r>
              <a:rPr lang="en-US" sz="3600" b="1" smtClean="0"/>
              <a:t>What </a:t>
            </a:r>
            <a:r>
              <a:rPr lang="en-US" sz="3600" b="1"/>
              <a:t>are the parties expectations</a:t>
            </a:r>
            <a:r>
              <a:rPr lang="en-US" sz="3600" b="1" smtClean="0"/>
              <a:t>?</a:t>
            </a:r>
          </a:p>
          <a:p>
            <a:pPr marL="571500" indent="-571500">
              <a:buFont typeface="Wingdings" panose="05000000000000000000" pitchFamily="2" charset="2"/>
              <a:buChar char="§"/>
            </a:pPr>
            <a:endParaRPr lang="en-US" sz="3600" b="1"/>
          </a:p>
          <a:p>
            <a:pPr marL="571500" indent="-571500">
              <a:buFont typeface="Wingdings" panose="05000000000000000000" pitchFamily="2" charset="2"/>
              <a:buChar char="§"/>
            </a:pPr>
            <a:r>
              <a:rPr lang="en-US" sz="3600" b="1" smtClean="0"/>
              <a:t>Do </a:t>
            </a:r>
            <a:r>
              <a:rPr lang="en-US" sz="3600" b="1"/>
              <a:t>the parties want financial resolution or media exposure? </a:t>
            </a:r>
            <a:endParaRPr lang="en-US" sz="3600" b="1" smtClean="0"/>
          </a:p>
          <a:p>
            <a:pPr marL="342900" indent="-342900">
              <a:buAutoNum type="arabicPeriod" startAt="6"/>
            </a:pPr>
            <a:endParaRPr lang="en-US" sz="3600" b="1"/>
          </a:p>
          <a:p>
            <a:pPr marL="571500" indent="-571500">
              <a:buFont typeface="Wingdings" panose="05000000000000000000" pitchFamily="2" charset="2"/>
              <a:buChar char="§"/>
            </a:pPr>
            <a:r>
              <a:rPr lang="en-US" sz="3600" b="1" smtClean="0"/>
              <a:t>Establish </a:t>
            </a:r>
            <a:r>
              <a:rPr lang="en-US" sz="3600" b="1"/>
              <a:t>at the beginning the </a:t>
            </a:r>
            <a:r>
              <a:rPr lang="en-US" sz="3600" b="1" smtClean="0"/>
              <a:t>expectations</a:t>
            </a:r>
          </a:p>
          <a:p>
            <a:endParaRPr lang="en-US"/>
          </a:p>
        </p:txBody>
      </p:sp>
    </p:spTree>
    <p:extLst>
      <p:ext uri="{BB962C8B-B14F-4D97-AF65-F5344CB8AC3E}">
        <p14:creationId xmlns:p14="http://schemas.microsoft.com/office/powerpoint/2010/main" val="1549147010"/>
      </p:ext>
    </p:extLst>
  </p:cSld>
  <p:clrMapOvr>
    <a:masterClrMapping/>
  </p:clrMapOvr>
  <p:transition/>
  <p:timing/>
</p:sld>
</file>

<file path=ppt/slides/slide7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96412" y="363988"/>
            <a:ext cx="11017045" cy="6832640"/>
          </a:xfrm>
          <a:prstGeom prst="rect">
            <a:avLst/>
          </a:prstGeom>
        </p:spPr>
        <p:txBody>
          <a:bodyPr wrap="square">
            <a:spAutoFit/>
          </a:bodyPr>
          <a:lstStyle>
            <a:defPPr>
              <a:defRPr kern="1200" smtId="4294967295"/>
            </a:defPPr>
          </a:lstStyle>
          <a:p>
            <a:r>
              <a:rPr lang="en-US" sz="4400" b="1" i="1"/>
              <a:t>Mediator Must Lead and Direct the Discussion </a:t>
            </a:r>
            <a:endParaRPr lang="en-US" sz="4400" b="1" i="1" smtClean="0"/>
          </a:p>
          <a:p>
            <a:endParaRPr lang="en-US" sz="4400" b="1" i="1"/>
          </a:p>
          <a:p>
            <a:endParaRPr lang="en-US"/>
          </a:p>
          <a:p>
            <a:pPr marL="742950" indent="-742950">
              <a:buFont typeface="Wingdings" panose="05000000000000000000" pitchFamily="2" charset="2"/>
              <a:buChar char="§"/>
            </a:pPr>
            <a:r>
              <a:rPr lang="en-US" sz="3600" b="1" smtClean="0"/>
              <a:t>The </a:t>
            </a:r>
            <a:r>
              <a:rPr lang="en-US" sz="3600" b="1"/>
              <a:t>mediator must demonstrate an attitude of patience and candor – not rushing the parties to a </a:t>
            </a:r>
            <a:r>
              <a:rPr lang="en-US" sz="3600" b="1" smtClean="0"/>
              <a:t>conclusion</a:t>
            </a:r>
          </a:p>
          <a:p>
            <a:pPr marL="571500" indent="-571500">
              <a:buFont typeface="Wingdings" panose="05000000000000000000" pitchFamily="2" charset="2"/>
              <a:buChar char="§"/>
            </a:pPr>
            <a:endParaRPr lang="en-US" sz="3600" b="1"/>
          </a:p>
          <a:p>
            <a:pPr marL="742950" indent="-742950">
              <a:buFont typeface="Wingdings" panose="05000000000000000000" pitchFamily="2" charset="2"/>
              <a:buChar char="§"/>
            </a:pPr>
            <a:r>
              <a:rPr lang="en-US" sz="3600" b="1" smtClean="0"/>
              <a:t>The </a:t>
            </a:r>
            <a:r>
              <a:rPr lang="en-US" sz="3600" b="1"/>
              <a:t>mediator must discuss past cost and projected future cost to the parties in not settling the </a:t>
            </a:r>
            <a:r>
              <a:rPr lang="en-US" sz="3600" b="1" smtClean="0"/>
              <a:t>case</a:t>
            </a:r>
            <a:endParaRPr lang="en-US" sz="3600" b="1"/>
          </a:p>
          <a:p>
            <a:endParaRPr lang="en-US" sz="3600"/>
          </a:p>
        </p:txBody>
      </p:sp>
    </p:spTree>
    <p:extLst>
      <p:ext uri="{BB962C8B-B14F-4D97-AF65-F5344CB8AC3E}">
        <p14:creationId xmlns:p14="http://schemas.microsoft.com/office/powerpoint/2010/main" val="3986148117"/>
      </p:ext>
    </p:extLst>
  </p:cSld>
  <p:clrMapOvr>
    <a:masterClrMapping/>
  </p:clrMapOvr>
  <p:transition/>
  <p:timing/>
</p:sld>
</file>

<file path=ppt/slides/slide7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52168" y="732021"/>
            <a:ext cx="10692580" cy="5632311"/>
          </a:xfrm>
          <a:prstGeom prst="rect">
            <a:avLst/>
          </a:prstGeom>
        </p:spPr>
        <p:txBody>
          <a:bodyPr wrap="square">
            <a:spAutoFit/>
          </a:bodyPr>
          <a:lstStyle>
            <a:defPPr>
              <a:defRPr kern="1200" smtId="4294967295"/>
            </a:defPPr>
          </a:lstStyle>
          <a:p>
            <a:r>
              <a:rPr lang="en-US" sz="3600" b="1"/>
              <a:t>The parties and attorneys should make an effort to know and understand the local Culture? This should not be, but is a factor in settling particularized cases – personal injury, medical malpractice, etc</a:t>
            </a:r>
            <a:r>
              <a:rPr lang="en-US" sz="3600" b="1" smtClean="0"/>
              <a:t>.</a:t>
            </a:r>
          </a:p>
          <a:p>
            <a:endParaRPr lang="en-US" sz="3600" b="1"/>
          </a:p>
          <a:p>
            <a:r>
              <a:rPr lang="en-US" sz="3600" b="1"/>
              <a:t>The mediator’s showing a positive attitude will be helpful with diffusing deep seated unwillingness to cooperate among difficult parties - (Probate cases</a:t>
            </a:r>
            <a:r>
              <a:rPr lang="en-US" sz="3600" b="1" smtClean="0"/>
              <a:t>)</a:t>
            </a:r>
            <a:endParaRPr lang="en-US" sz="3600" b="1"/>
          </a:p>
        </p:txBody>
      </p:sp>
    </p:spTree>
    <p:extLst>
      <p:ext uri="{BB962C8B-B14F-4D97-AF65-F5344CB8AC3E}">
        <p14:creationId xmlns:p14="http://schemas.microsoft.com/office/powerpoint/2010/main" val="664249451"/>
      </p:ext>
    </p:extLst>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3" name="Rectangle 2"/>
          <p:cNvSpPr/>
          <p:nvPr/>
        </p:nvSpPr>
        <p:spPr>
          <a:xfrm>
            <a:off x="1163781" y="820295"/>
            <a:ext cx="10141527" cy="6186309"/>
          </a:xfrm>
          <a:prstGeom prst="rect">
            <a:avLst/>
          </a:prstGeom>
        </p:spPr>
        <p:txBody>
          <a:bodyPr wrap="square">
            <a:spAutoFit/>
          </a:bodyPr>
          <a:lstStyle>
            <a:defPPr>
              <a:defRPr kern="1200" smtId="4294967295"/>
            </a:defPPr>
          </a:lstStyle>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Identify the legal and factual issues</a:t>
            </a:r>
          </a:p>
          <a:p>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Identify the non-legal issues</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Locate key documents, depositions, and statements</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Inform the client about the process, including his or her participation and the risks involved if attempts at settlement fail</a:t>
            </a:r>
          </a:p>
          <a:p>
            <a:pPr marL="742950" indent="-742950">
              <a:buFontTx/>
              <a:buAutoNum type="alphaLcPeriod" startAt="4"/>
            </a:pPr>
            <a:endParaRPr lang="en-US" sz="3600">
              <a:solidFill>
                <a:prstClr val="white"/>
              </a:solidFill>
              <a:latin typeface="Garamond" panose="02020404030301010803" pitchFamily="18" charset="0"/>
            </a:endParaRPr>
          </a:p>
        </p:txBody>
      </p:sp>
    </p:spTree>
    <p:extLst>
      <p:ext uri="{BB962C8B-B14F-4D97-AF65-F5344CB8AC3E}">
        <p14:creationId xmlns:p14="http://schemas.microsoft.com/office/powerpoint/2010/main" val="3190909142"/>
      </p:ext>
    </p:extLst>
  </p:cSld>
  <p:clrMapOvr>
    <a:masterClrMapping/>
  </p:clrMapOvr>
  <p:transition/>
  <p:timing/>
</p:sld>
</file>

<file path=ppt/slides/slide8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781664" y="1587428"/>
            <a:ext cx="11194026" cy="4647426"/>
          </a:xfrm>
          <a:prstGeom prst="rect">
            <a:avLst/>
          </a:prstGeom>
        </p:spPr>
        <p:txBody>
          <a:bodyPr wrap="square">
            <a:spAutoFit/>
          </a:bodyPr>
          <a:lstStyle>
            <a:defPPr>
              <a:defRPr kern="1200" smtId="4294967295"/>
            </a:defPPr>
          </a:lstStyle>
          <a:p>
            <a:r>
              <a:rPr lang="en-US" sz="4400" b="1" i="1"/>
              <a:t>Settlement Documents</a:t>
            </a:r>
          </a:p>
          <a:p>
            <a:endParaRPr lang="en-US"/>
          </a:p>
          <a:p>
            <a:endParaRPr lang="en-US" sz="3600" b="1" smtClean="0"/>
          </a:p>
          <a:p>
            <a:r>
              <a:rPr lang="en-US" sz="3600" b="1" smtClean="0"/>
              <a:t>If </a:t>
            </a:r>
            <a:r>
              <a:rPr lang="en-US" sz="3600" b="1"/>
              <a:t>the case is settled have the mediator, parties, and attorneys sign the documents so that they can be provided to the court; if there is a question about the terms of settlement, ask the mediator for </a:t>
            </a:r>
            <a:r>
              <a:rPr lang="en-US" sz="3600" b="1" smtClean="0"/>
              <a:t>clarification</a:t>
            </a:r>
            <a:endParaRPr lang="en-US" sz="3600" b="1"/>
          </a:p>
          <a:p>
            <a:endParaRPr lang="en-US"/>
          </a:p>
        </p:txBody>
      </p:sp>
    </p:spTree>
    <p:extLst>
      <p:ext uri="{BB962C8B-B14F-4D97-AF65-F5344CB8AC3E}">
        <p14:creationId xmlns:p14="http://schemas.microsoft.com/office/powerpoint/2010/main" val="2802057808"/>
      </p:ext>
    </p:extLst>
  </p:cSld>
  <p:clrMapOvr>
    <a:masterClrMapping/>
  </p:clrMapOvr>
  <p:transition/>
  <p:timing/>
</p:sld>
</file>

<file path=ppt/slides/slide8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3034145" y="2594889"/>
            <a:ext cx="6096000" cy="1200329"/>
          </a:xfrm>
          <a:prstGeom prst="rect">
            <a:avLst/>
          </a:prstGeom>
        </p:spPr>
        <p:txBody>
          <a:bodyPr>
            <a:spAutoFit/>
          </a:bodyPr>
          <a:lstStyle>
            <a:defPPr>
              <a:defRPr kern="1200" smtId="4294967295"/>
            </a:defPPr>
          </a:lstStyle>
          <a:p>
            <a:pPr algn="ctr"/>
            <a:r>
              <a:rPr lang="en-US" sz="7200" b="1" i="1" smtClean="0">
                <a:latin typeface="Garamond" panose="02020404030301010803" pitchFamily="18" charset="0"/>
              </a:rPr>
              <a:t>QUESTIONS?</a:t>
            </a:r>
            <a:endParaRPr lang="en-US" sz="7200"/>
          </a:p>
        </p:txBody>
      </p:sp>
    </p:spTree>
    <p:extLst>
      <p:ext uri="{BB962C8B-B14F-4D97-AF65-F5344CB8AC3E}">
        <p14:creationId xmlns:p14="http://schemas.microsoft.com/office/powerpoint/2010/main" val="1405069646"/>
      </p:ext>
    </p:extLst>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Rectangle 1"/>
          <p:cNvSpPr/>
          <p:nvPr/>
        </p:nvSpPr>
        <p:spPr>
          <a:xfrm>
            <a:off x="1136073" y="1568072"/>
            <a:ext cx="11055927" cy="3970318"/>
          </a:xfrm>
          <a:prstGeom prst="rect">
            <a:avLst/>
          </a:prstGeom>
        </p:spPr>
        <p:txBody>
          <a:bodyPr wrap="square">
            <a:spAutoFit/>
          </a:bodyPr>
          <a:lstStyle>
            <a:defPPr>
              <a:defRPr kern="1200" smtId="4294967295"/>
            </a:defPPr>
          </a:lstStyle>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Do not create false expectations with the client</a:t>
            </a:r>
          </a:p>
          <a:p>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Allow for adequate time</a:t>
            </a:r>
          </a:p>
          <a:p>
            <a:pPr marL="571500" indent="-571500">
              <a:buFont typeface="Wingdings" panose="05000000000000000000" pitchFamily="2" charset="2"/>
              <a:buChar char="§"/>
            </a:pPr>
            <a:endParaRPr lang="en-US" sz="3600" b="1">
              <a:solidFill>
                <a:prstClr val="white"/>
              </a:solidFill>
              <a:latin typeface="Century Gothic" panose="020b0502020202020204" pitchFamily="34" charset="0"/>
            </a:endParaRPr>
          </a:p>
          <a:p>
            <a:pPr marL="571500" indent="-571500">
              <a:buFont typeface="Wingdings" panose="05000000000000000000" pitchFamily="2" charset="2"/>
              <a:buChar char="§"/>
            </a:pPr>
            <a:r>
              <a:rPr lang="en-US" sz="3600" b="1">
                <a:solidFill>
                  <a:prstClr val="white"/>
                </a:solidFill>
                <a:latin typeface="Century Gothic" panose="020b0502020202020204" pitchFamily="34" charset="0"/>
              </a:rPr>
              <a:t>Be aware of pending deadlines – discovery or dispositive motions</a:t>
            </a:r>
          </a:p>
        </p:txBody>
      </p:sp>
    </p:spTree>
    <p:extLst>
      <p:ext uri="{BB962C8B-B14F-4D97-AF65-F5344CB8AC3E}">
        <p14:creationId xmlns:p14="http://schemas.microsoft.com/office/powerpoint/2010/main" val="3717046350"/>
      </p:ext>
    </p:extLst>
  </p:cSld>
  <p:clrMapOvr>
    <a:masterClrMapping/>
  </p:clrMapOvr>
  <p:transition/>
  <p:timing/>
</p:sld>
</file>

<file path=ppt/tags/tag1.xml><?xml version="1.0" encoding="utf-8"?>
<p:tagLst xmlns:p="http://schemas.openxmlformats.org/presentationml/2006/main">
  <p:tag name="AS_NET" val="4.0.30319.42000"/>
  <p:tag name="AS_OS" val="Microsoft Windows NT 6.1.7601 Service Pack 1"/>
  <p:tag name="AS_RELEASE_DATE" val="2015.10.05"/>
  <p:tag name="AS_TITLE" val="Aspose.Slides for .NET 4.0"/>
  <p:tag name="AS_VERSION" val="15.8.0.0"/>
</p:tagLst>
</file>

<file path=ppt/theme/theme1.xml><?xml version="1.0" encoding="utf-8"?>
<a:theme xmlns:r="http://schemas.openxmlformats.org/officeDocument/2006/relationships"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Arial"/>
        <a:cs typeface="Arial"/>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Arial"/>
        <a:cs typeface="Arial"/>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tileRect/>
        </a:gradFill>
        <a:gradFill rotWithShape="1">
          <a:gsLst>
            <a:gs pos="0">
              <a:schemeClr val="phClr">
                <a:tint val="98000"/>
                <a:hueMod val="94000"/>
                <a:satMod val="130000"/>
                <a:lumMod val="128000"/>
              </a:schemeClr>
            </a:gs>
            <a:gs pos="100000">
              <a:schemeClr val="phClr">
                <a:shade val="94000"/>
                <a:lumMod val="88000"/>
              </a:schemeClr>
            </a:gs>
          </a:gsLst>
          <a:lin ang="5400000" scaled="0"/>
          <a:tileRect/>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tileRect/>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tileRect/>
        </a:gradFill>
      </a:bgFillStyleLst>
    </a:fmtScheme>
  </a:themeElements>
  <a:objectDefaults/>
  <a:extLst>
    <a:ext uri="{05A4C25C-085E-4340-85A3-A5531E510DB2}">
      <thm15:themeFamily xmlns:thm15="http://schemas.microsoft.com/office/thememl/2012/main" xmlns="" name="Slice" id="{0507925B-6AC9-4358-8E18-C330545D08F8}" vid="{13FEC7C6-62A9-40C4-99D2-581AACACAA2F}"/>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Template>Slice</Template>
  <Manager/>
  <Company/>
  <PresentationFormat>Custom</PresentationFormat>
  <SharedDoc>0</SharedDoc>
  <Application>Aspose.Slides for .NET</Application>
  <AppVersion>15.0800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dcterms:modified xsi:type="dcterms:W3CDTF">2019-06-24T20:25:18Z</dcterms:modified>
</cp:coreProperties>
</file>